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4" r:id="rId2"/>
    <p:sldId id="371" r:id="rId3"/>
    <p:sldId id="335" r:id="rId4"/>
    <p:sldId id="337" r:id="rId5"/>
    <p:sldId id="338" r:id="rId6"/>
    <p:sldId id="339" r:id="rId7"/>
    <p:sldId id="340" r:id="rId8"/>
    <p:sldId id="341" r:id="rId9"/>
    <p:sldId id="342" r:id="rId10"/>
    <p:sldId id="344" r:id="rId11"/>
    <p:sldId id="343" r:id="rId12"/>
    <p:sldId id="345" r:id="rId13"/>
    <p:sldId id="370" r:id="rId14"/>
    <p:sldId id="365" r:id="rId15"/>
    <p:sldId id="366" r:id="rId16"/>
    <p:sldId id="367" r:id="rId17"/>
    <p:sldId id="36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73" r:id="rId33"/>
    <p:sldId id="347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87F1325E-A193-414C-8129-8F99CEBD9E9F}">
          <p14:sldIdLst>
            <p14:sldId id="324"/>
            <p14:sldId id="371"/>
            <p14:sldId id="335"/>
            <p14:sldId id="337"/>
            <p14:sldId id="338"/>
            <p14:sldId id="339"/>
            <p14:sldId id="340"/>
            <p14:sldId id="341"/>
            <p14:sldId id="342"/>
            <p14:sldId id="344"/>
            <p14:sldId id="343"/>
            <p14:sldId id="345"/>
            <p14:sldId id="370"/>
            <p14:sldId id="365"/>
            <p14:sldId id="366"/>
            <p14:sldId id="367"/>
            <p14:sldId id="36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73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A86ED4"/>
    <a:srgbClr val="FFFFFF"/>
    <a:srgbClr val="F2F2F2"/>
    <a:srgbClr val="66BCD4"/>
    <a:srgbClr val="BDD7EE"/>
    <a:srgbClr val="B4C7E7"/>
    <a:srgbClr val="2F5597"/>
    <a:srgbClr val="767171"/>
    <a:srgbClr val="35A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3" autoAdjust="0"/>
    <p:restoredTop sz="93875" autoAdjust="0"/>
  </p:normalViewPr>
  <p:slideViewPr>
    <p:cSldViewPr snapToGrid="0">
      <p:cViewPr varScale="1">
        <p:scale>
          <a:sx n="68" d="100"/>
          <a:sy n="68" d="100"/>
        </p:scale>
        <p:origin x="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B12D4-A8B4-47AC-ABC2-7813BDE4977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E91B-8F32-44F9-906D-C6D44B379A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92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F5204-7747-4856-AB82-6A5E20B365BD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90037-243A-4098-87D2-7FD21E3D8D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90037-243A-4098-87D2-7FD21E3D8D6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8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90037-243A-4098-87D2-7FD21E3D8D6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9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44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78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3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70696"/>
            <a:ext cx="10515600" cy="505456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51021"/>
            <a:ext cx="192628" cy="1768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64599" y="351021"/>
            <a:ext cx="192627" cy="176843"/>
          </a:xfrm>
          <a:prstGeom prst="rect">
            <a:avLst/>
          </a:prstGeom>
          <a:solidFill>
            <a:srgbClr val="35A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9196" y="351021"/>
            <a:ext cx="190510" cy="176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91677" y="351021"/>
            <a:ext cx="192628" cy="176843"/>
          </a:xfrm>
          <a:prstGeom prst="rect">
            <a:avLst/>
          </a:prstGeom>
          <a:solidFill>
            <a:srgbClr val="66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56275" y="351021"/>
            <a:ext cx="192627" cy="176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1784130" y="158633"/>
            <a:ext cx="408538" cy="377004"/>
          </a:xfrm>
          <a:prstGeom prst="rect">
            <a:avLst/>
          </a:prstGeom>
          <a:solidFill>
            <a:srgbClr val="309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2000" dirty="0"/>
          </a:p>
        </p:txBody>
      </p:sp>
      <p:sp>
        <p:nvSpPr>
          <p:cNvPr id="14" name="矩形 95"/>
          <p:cNvSpPr>
            <a:spLocks noChangeArrowheads="1"/>
          </p:cNvSpPr>
          <p:nvPr userDrawn="1"/>
        </p:nvSpPr>
        <p:spPr bwMode="auto">
          <a:xfrm>
            <a:off x="11784130" y="257948"/>
            <a:ext cx="407870" cy="25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fld id="{DC618BD4-6F58-45FA-8BCD-3E2F07B48716}" type="slidenum">
              <a:rPr lang="en-US" altLang="zh-CN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pPr algn="ctr">
                <a:lnSpc>
                  <a:spcPts val="1200"/>
                </a:lnSpc>
              </a:pPr>
              <a:t>‹#›</a:t>
            </a:fld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50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53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33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72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36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2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0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7672B-C21D-47EB-924D-BBF0AF0332F3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B5025-D25E-46C8-BB1C-51B19F7E6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724651"/>
            <a:ext cx="12192000" cy="133349"/>
          </a:xfrm>
          <a:prstGeom prst="rect">
            <a:avLst/>
          </a:prstGeom>
          <a:solidFill>
            <a:srgbClr val="35A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2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189IwtAgan9m-cmXwTDjlR4WnUfPU3G/view?usp=drive_lin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hyperlink" Target="https://drive.google.com/file/d/1K189IwtAgan9m-cmXwTDjlR4WnUfPU3G/view?usp=drive_link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189IwtAgan9m-cmXwTDjlR4WnUfPU3G/view?usp=drive_lin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YkOMYHXQ03k734SOAmsRNb5qnjlCBtxa?usp=drive_link" TargetMode="External"/><Relationship Id="rId2" Type="http://schemas.openxmlformats.org/officeDocument/2006/relationships/hyperlink" Target="https://drive.google.com/file/d/1K189IwtAgan9m-cmXwTDjlR4WnUfPU3G/view?usp=drive_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K189IwtAgan9m-cmXwTDjlR4WnUfPU3G/view?usp=drive_link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rive.google.com/file/d/1K189IwtAgan9m-cmXwTDjlR4WnUfPU3G/view?usp=drive_lin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rive.google.com/file/d/1K189IwtAgan9m-cmXwTDjlR4WnUfPU3G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189IwtAgan9m-cmXwTDjlR4WnUfPU3G/view?usp=drive_link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298" y="793114"/>
            <a:ext cx="10700751" cy="690017"/>
          </a:xfrm>
        </p:spPr>
        <p:txBody>
          <a:bodyPr>
            <a:noAutofit/>
          </a:bodyPr>
          <a:lstStyle/>
          <a:p>
            <a:pPr indent="-1270" algn="ctr">
              <a:lnSpc>
                <a:spcPct val="200000"/>
              </a:lnSpc>
              <a:spcAft>
                <a:spcPts val="1000"/>
              </a:spcAft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r>
              <a:rPr lang="zh-TW" altLang="zh-TW" sz="2800" b="1" dirty="0">
                <a:effectLst/>
                <a:cs typeface="Times New Roman" panose="02020603050405020304" pitchFamily="18" charset="0"/>
              </a:rPr>
              <a:t>：基於腦年齡與失智症預測模型之長期腦部健康追蹤系統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7E414F-CF1D-CF9C-D01B-78C333E0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93" y="1903106"/>
            <a:ext cx="3601612" cy="35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腦年齡趨勢圖之優勢</a:t>
            </a:r>
          </a:p>
        </p:txBody>
      </p:sp>
      <p:pic>
        <p:nvPicPr>
          <p:cNvPr id="3" name="腦齡趨勢">
            <a:hlinkClick r:id="" action="ppaction://media"/>
            <a:extLst>
              <a:ext uri="{FF2B5EF4-FFF2-40B4-BE49-F238E27FC236}">
                <a16:creationId xmlns:a16="http://schemas.microsoft.com/office/drawing/2014/main" id="{E7BB1400-8BC0-6CD6-AC38-DC0855A2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4605" y="975079"/>
            <a:ext cx="8742781" cy="49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全年齡導向目標促進健康管理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5C8A30-909C-DD8F-B7EC-7BB1AF94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05" y="975078"/>
            <a:ext cx="8742781" cy="4915821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0EA0A22A-951F-E50C-A4E8-F828346E36B8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3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3"/>
            <a:extLst>
              <a:ext uri="{FF2B5EF4-FFF2-40B4-BE49-F238E27FC236}">
                <a16:creationId xmlns:a16="http://schemas.microsoft.com/office/drawing/2014/main" id="{608FC72E-5A86-8AAF-A6C3-7158BC573F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7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青少年">
            <a:hlinkClick r:id="" action="ppaction://media"/>
            <a:extLst>
              <a:ext uri="{FF2B5EF4-FFF2-40B4-BE49-F238E27FC236}">
                <a16:creationId xmlns:a16="http://schemas.microsoft.com/office/drawing/2014/main" id="{D6E1EF91-3393-BB26-180B-069CCB7267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445" y="965107"/>
            <a:ext cx="8752941" cy="49235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全年齡導向目標促進健康管理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6A27EFF-1600-9893-95CA-E03E5DCF9E26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5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BEB1CC96-B827-4E46-51A1-C2903CBB67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8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2 </a:t>
            </a:r>
            <a:r>
              <a:rPr lang="zh-TW" altLang="en-US" b="1" dirty="0"/>
              <a:t>系統設計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060810" y="3845113"/>
            <a:ext cx="10070380" cy="494689"/>
            <a:chOff x="970962" y="3722562"/>
            <a:chExt cx="10070380" cy="49468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97096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前端框架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447615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後端框架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798134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整體系統架構</a:t>
              </a:r>
            </a:p>
          </p:txBody>
        </p:sp>
      </p:grpSp>
      <p:sp>
        <p:nvSpPr>
          <p:cNvPr id="10" name="向右箭號 9"/>
          <p:cNvSpPr/>
          <p:nvPr/>
        </p:nvSpPr>
        <p:spPr>
          <a:xfrm>
            <a:off x="412081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62600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67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E346-FAD9-B8E9-3124-E3FA5ABD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57A02057-1DEB-AC1E-6F80-E8578931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1100"/>
            <a:ext cx="10515600" cy="580693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選擇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理由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系統希望能在醫院內不同設備中部屬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電腦、平板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效能優於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 Native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(Figure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Flutter and React Native Performance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420DBA-4074-E101-9FFC-9551B583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前端框架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98A5F1A-32E5-6BAA-C462-A2CBF310B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30" y="1944212"/>
            <a:ext cx="8176217" cy="4172292"/>
          </a:xfrm>
          <a:prstGeom prst="rect">
            <a:avLst/>
          </a:prstGeom>
          <a:ln w="28575"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383614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22C4-E986-F97E-6F92-27AAB2FC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B4CD72D-1191-B5AB-09B4-D38F3D1F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51100"/>
            <a:ext cx="10515600" cy="580693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選擇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理由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模型為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語言撰寫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無須額外設計跨語言介面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較滿足本作品需求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Analysis of Backend Framework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901E90-4BCA-AFC8-D282-69B4E966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後端框架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DFE0285-49CF-EE97-5986-80441E711311}"/>
              </a:ext>
            </a:extLst>
          </p:cNvPr>
          <p:cNvGraphicFramePr>
            <a:graphicFrameLocks noGrp="1"/>
          </p:cNvGraphicFramePr>
          <p:nvPr/>
        </p:nvGraphicFramePr>
        <p:xfrm>
          <a:off x="974971" y="1956632"/>
          <a:ext cx="10242055" cy="3493416"/>
        </p:xfrm>
        <a:graphic>
          <a:graphicData uri="http://schemas.openxmlformats.org/drawingml/2006/table">
            <a:tbl>
              <a:tblPr firstRow="1" firstCol="1" bandRow="1"/>
              <a:tblGrid>
                <a:gridCol w="1978770">
                  <a:extLst>
                    <a:ext uri="{9D8B030D-6E8A-4147-A177-3AD203B41FA5}">
                      <a16:colId xmlns:a16="http://schemas.microsoft.com/office/drawing/2014/main" val="1188010484"/>
                    </a:ext>
                  </a:extLst>
                </a:gridCol>
                <a:gridCol w="2209059">
                  <a:extLst>
                    <a:ext uri="{9D8B030D-6E8A-4147-A177-3AD203B41FA5}">
                      <a16:colId xmlns:a16="http://schemas.microsoft.com/office/drawing/2014/main" val="4176712260"/>
                    </a:ext>
                  </a:extLst>
                </a:gridCol>
                <a:gridCol w="2635518">
                  <a:extLst>
                    <a:ext uri="{9D8B030D-6E8A-4147-A177-3AD203B41FA5}">
                      <a16:colId xmlns:a16="http://schemas.microsoft.com/office/drawing/2014/main" val="1124876364"/>
                    </a:ext>
                  </a:extLst>
                </a:gridCol>
                <a:gridCol w="3418708">
                  <a:extLst>
                    <a:ext uri="{9D8B030D-6E8A-4147-A177-3AD203B41FA5}">
                      <a16:colId xmlns:a16="http://schemas.microsoft.com/office/drawing/2014/main" val="409842673"/>
                    </a:ext>
                  </a:extLst>
                </a:gridCol>
              </a:tblGrid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框架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Spring Boot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Flask</a:t>
                      </a:r>
                      <a:endParaRPr lang="zh-TW" sz="2400" kern="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FastAPI</a:t>
                      </a:r>
                      <a:endParaRPr lang="zh-TW" sz="2400" kern="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068798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語言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Python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Python</a:t>
                      </a:r>
                      <a:endParaRPr lang="zh-TW" sz="2400" kern="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43725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啟動速度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慢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快</a:t>
                      </a:r>
                      <a:endParaRPr lang="zh-TW" sz="2400" kern="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最快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221650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開發速度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中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快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快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12242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資料驗證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驗證語法繁瑣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手動驗證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kern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Pydantic</a:t>
                      </a:r>
                      <a:r>
                        <a:rPr lang="en-US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自動驗證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032860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適用系統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大規模系統</a:t>
                      </a:r>
                      <a:endParaRPr lang="zh-TW" sz="2400" kern="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zh-TW" sz="24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小型專案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系統</a:t>
                      </a:r>
                      <a:r>
                        <a:rPr lang="en-US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(I/O</a:t>
                      </a:r>
                      <a:r>
                        <a:rPr lang="zh-TW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密集型任務</a:t>
                      </a:r>
                      <a:r>
                        <a:rPr lang="en-US" sz="2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kern="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62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89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D2E1B-C151-0BE3-90DF-F9A3360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整體系統架構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FBA2A53-1FCE-6DAC-C536-8461E9A9F4A5}"/>
              </a:ext>
            </a:extLst>
          </p:cNvPr>
          <p:cNvGrpSpPr/>
          <p:nvPr/>
        </p:nvGrpSpPr>
        <p:grpSpPr>
          <a:xfrm>
            <a:off x="821620" y="848650"/>
            <a:ext cx="10548759" cy="5705438"/>
            <a:chOff x="1320873" y="928549"/>
            <a:chExt cx="10548759" cy="5705438"/>
          </a:xfrm>
        </p:grpSpPr>
        <p:sp>
          <p:nvSpPr>
            <p:cNvPr id="4" name="圓角矩形 35">
              <a:extLst>
                <a:ext uri="{FF2B5EF4-FFF2-40B4-BE49-F238E27FC236}">
                  <a16:creationId xmlns:a16="http://schemas.microsoft.com/office/drawing/2014/main" id="{3B4E59AF-D4C9-9517-612F-7BFD18C93FCB}"/>
                </a:ext>
              </a:extLst>
            </p:cNvPr>
            <p:cNvSpPr/>
            <p:nvPr/>
          </p:nvSpPr>
          <p:spPr>
            <a:xfrm>
              <a:off x="8428513" y="928549"/>
              <a:ext cx="3441119" cy="5705438"/>
            </a:xfrm>
            <a:prstGeom prst="roundRect">
              <a:avLst>
                <a:gd name="adj" fmla="val 419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圓角矩形 96">
              <a:extLst>
                <a:ext uri="{FF2B5EF4-FFF2-40B4-BE49-F238E27FC236}">
                  <a16:creationId xmlns:a16="http://schemas.microsoft.com/office/drawing/2014/main" id="{BF05E7D2-8D05-3463-267C-C809ADB34BB7}"/>
                </a:ext>
              </a:extLst>
            </p:cNvPr>
            <p:cNvSpPr/>
            <p:nvPr/>
          </p:nvSpPr>
          <p:spPr>
            <a:xfrm>
              <a:off x="1320873" y="928549"/>
              <a:ext cx="4587632" cy="5705438"/>
            </a:xfrm>
            <a:prstGeom prst="roundRect">
              <a:avLst>
                <a:gd name="adj" fmla="val 419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1ACDE9-ACBB-84DF-0D07-47E0028D28E9}"/>
                </a:ext>
              </a:extLst>
            </p:cNvPr>
            <p:cNvSpPr/>
            <p:nvPr/>
          </p:nvSpPr>
          <p:spPr>
            <a:xfrm>
              <a:off x="1405440" y="3529891"/>
              <a:ext cx="1256477" cy="52055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登入介面</a:t>
              </a:r>
            </a:p>
          </p:txBody>
        </p:sp>
        <p:cxnSp>
          <p:nvCxnSpPr>
            <p:cNvPr id="7" name="肘形接點 21">
              <a:extLst>
                <a:ext uri="{FF2B5EF4-FFF2-40B4-BE49-F238E27FC236}">
                  <a16:creationId xmlns:a16="http://schemas.microsoft.com/office/drawing/2014/main" id="{906CB6F2-5C4E-297E-8529-44C3DEC75ACC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661918" y="3790168"/>
              <a:ext cx="724102" cy="1424219"/>
            </a:xfrm>
            <a:prstGeom prst="bentConnector3">
              <a:avLst>
                <a:gd name="adj1" fmla="val 4912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9D053C-66C4-1CD5-C258-F24BDDA19D44}"/>
                </a:ext>
              </a:extLst>
            </p:cNvPr>
            <p:cNvSpPr/>
            <p:nvPr/>
          </p:nvSpPr>
          <p:spPr>
            <a:xfrm>
              <a:off x="3386020" y="3990457"/>
              <a:ext cx="2386334" cy="24478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898586F-9467-4846-D0E1-11DC548CEFD9}"/>
                </a:ext>
              </a:extLst>
            </p:cNvPr>
            <p:cNvSpPr/>
            <p:nvPr/>
          </p:nvSpPr>
          <p:spPr>
            <a:xfrm>
              <a:off x="3746709" y="4599229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腦部分析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BA6326-81EE-BC6F-3579-4EB87B0303A7}"/>
                </a:ext>
              </a:extLst>
            </p:cNvPr>
            <p:cNvSpPr/>
            <p:nvPr/>
          </p:nvSpPr>
          <p:spPr>
            <a:xfrm>
              <a:off x="3746709" y="5818471"/>
              <a:ext cx="1717134" cy="494689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健康指南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D91106B-D199-5F6C-B80A-995CDDB129CA}"/>
                </a:ext>
              </a:extLst>
            </p:cNvPr>
            <p:cNvSpPr/>
            <p:nvPr/>
          </p:nvSpPr>
          <p:spPr>
            <a:xfrm>
              <a:off x="3746709" y="5208850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影像紀錄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5B39812-6940-FC54-E14B-B316DEFDFC23}"/>
                </a:ext>
              </a:extLst>
            </p:cNvPr>
            <p:cNvSpPr/>
            <p:nvPr/>
          </p:nvSpPr>
          <p:spPr>
            <a:xfrm>
              <a:off x="3469757" y="4051179"/>
              <a:ext cx="2145452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一般使用者介面</a:t>
              </a:r>
            </a:p>
          </p:txBody>
        </p:sp>
        <p:cxnSp>
          <p:nvCxnSpPr>
            <p:cNvPr id="13" name="肘形接點 53">
              <a:extLst>
                <a:ext uri="{FF2B5EF4-FFF2-40B4-BE49-F238E27FC236}">
                  <a16:creationId xmlns:a16="http://schemas.microsoft.com/office/drawing/2014/main" id="{A82DDBF2-8509-F982-26B1-5161A502AB41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2661918" y="2359393"/>
              <a:ext cx="709807" cy="14307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1503F64-A5D5-BCE0-0B31-EE2B60505CA1}"/>
                </a:ext>
              </a:extLst>
            </p:cNvPr>
            <p:cNvSpPr txBox="1"/>
            <p:nvPr/>
          </p:nvSpPr>
          <p:spPr>
            <a:xfrm>
              <a:off x="1934791" y="4130344"/>
              <a:ext cx="1082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一般登入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C1EFC75-5775-8BFB-8886-871F38DB2C56}"/>
                </a:ext>
              </a:extLst>
            </p:cNvPr>
            <p:cNvSpPr txBox="1"/>
            <p:nvPr/>
          </p:nvSpPr>
          <p:spPr>
            <a:xfrm>
              <a:off x="4579187" y="3636683"/>
              <a:ext cx="140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查看患者資訊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A564A5-26B0-5663-2544-A6CA058E05A2}"/>
                </a:ext>
              </a:extLst>
            </p:cNvPr>
            <p:cNvSpPr/>
            <p:nvPr/>
          </p:nvSpPr>
          <p:spPr>
            <a:xfrm>
              <a:off x="3371725" y="1135463"/>
              <a:ext cx="2386334" cy="24478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5C6648-75C1-1AB9-3930-610CDF0CEDCA}"/>
                </a:ext>
              </a:extLst>
            </p:cNvPr>
            <p:cNvSpPr/>
            <p:nvPr/>
          </p:nvSpPr>
          <p:spPr>
            <a:xfrm>
              <a:off x="3732414" y="1744235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成員管理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3732414" y="2963477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新增成員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85D70C-DF6B-FB4C-1CCE-F6C416754DE2}"/>
                </a:ext>
              </a:extLst>
            </p:cNvPr>
            <p:cNvSpPr/>
            <p:nvPr/>
          </p:nvSpPr>
          <p:spPr>
            <a:xfrm>
              <a:off x="3732414" y="2353856"/>
              <a:ext cx="1717134" cy="49468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上傳影像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C063D5-47E5-A877-FA3E-25EC3819F51A}"/>
                </a:ext>
              </a:extLst>
            </p:cNvPr>
            <p:cNvSpPr/>
            <p:nvPr/>
          </p:nvSpPr>
          <p:spPr>
            <a:xfrm>
              <a:off x="3455462" y="1196185"/>
              <a:ext cx="2145452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醫師介面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B454526-E845-ED26-5DFC-E94D8F33A31F}"/>
                </a:ext>
              </a:extLst>
            </p:cNvPr>
            <p:cNvSpPr txBox="1"/>
            <p:nvPr/>
          </p:nvSpPr>
          <p:spPr>
            <a:xfrm>
              <a:off x="1934790" y="3130543"/>
              <a:ext cx="1082029" cy="351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醫師登入</a:t>
              </a:r>
            </a:p>
          </p:txBody>
        </p:sp>
        <p:cxnSp>
          <p:nvCxnSpPr>
            <p:cNvPr id="22" name="肘形接點 44">
              <a:extLst>
                <a:ext uri="{FF2B5EF4-FFF2-40B4-BE49-F238E27FC236}">
                  <a16:creationId xmlns:a16="http://schemas.microsoft.com/office/drawing/2014/main" id="{4DEBAD16-B0B1-CEF1-203A-944D5AAD7AB8}"/>
                </a:ext>
              </a:extLst>
            </p:cNvPr>
            <p:cNvCxnSpPr>
              <a:stCxn id="17" idx="1"/>
              <a:endCxn id="8" idx="0"/>
            </p:cNvCxnSpPr>
            <p:nvPr/>
          </p:nvCxnSpPr>
          <p:spPr>
            <a:xfrm rot="10800000" flipH="1" flipV="1">
              <a:off x="3732414" y="1991579"/>
              <a:ext cx="846773" cy="1998877"/>
            </a:xfrm>
            <a:prstGeom prst="bentConnector4">
              <a:avLst>
                <a:gd name="adj1" fmla="val -24531"/>
                <a:gd name="adj2" fmla="val 8863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E5C737-BA1C-5F3F-7ABF-365F57E0E0C6}"/>
                </a:ext>
              </a:extLst>
            </p:cNvPr>
            <p:cNvSpPr/>
            <p:nvPr/>
          </p:nvSpPr>
          <p:spPr>
            <a:xfrm>
              <a:off x="9545130" y="2991068"/>
              <a:ext cx="1156463" cy="115247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伺服器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5B1BA6-FE8D-7395-F8F2-D7B94D507C2F}"/>
                </a:ext>
              </a:extLst>
            </p:cNvPr>
            <p:cNvSpPr/>
            <p:nvPr/>
          </p:nvSpPr>
          <p:spPr>
            <a:xfrm>
              <a:off x="9545130" y="1706899"/>
              <a:ext cx="1156463" cy="50275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資料庫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50611BF-0B27-60A4-BD8F-BEB8DCE78440}"/>
                </a:ext>
              </a:extLst>
            </p:cNvPr>
            <p:cNvSpPr/>
            <p:nvPr/>
          </p:nvSpPr>
          <p:spPr>
            <a:xfrm>
              <a:off x="9545130" y="5315719"/>
              <a:ext cx="1156463" cy="50275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AI</a:t>
              </a:r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模型</a:t>
              </a: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38A694D0-0C51-19D9-B523-AE92DF565F8D}"/>
                </a:ext>
              </a:extLst>
            </p:cNvPr>
            <p:cNvCxnSpPr>
              <a:stCxn id="23" idx="0"/>
              <a:endCxn id="24" idx="2"/>
            </p:cNvCxnSpPr>
            <p:nvPr/>
          </p:nvCxnSpPr>
          <p:spPr>
            <a:xfrm flipV="1">
              <a:off x="10123361" y="2209650"/>
              <a:ext cx="0" cy="7814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1B22E99-5DE3-31A3-C6AD-8F45B4AF0141}"/>
                </a:ext>
              </a:extLst>
            </p:cNvPr>
            <p:cNvSpPr txBox="1"/>
            <p:nvPr/>
          </p:nvSpPr>
          <p:spPr>
            <a:xfrm>
              <a:off x="10151592" y="2320853"/>
              <a:ext cx="1330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存取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使用者資料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5BA502E-EF73-00F6-7270-E6565467E20D}"/>
                </a:ext>
              </a:extLst>
            </p:cNvPr>
            <p:cNvSpPr txBox="1"/>
            <p:nvPr/>
          </p:nvSpPr>
          <p:spPr>
            <a:xfrm>
              <a:off x="10250333" y="4191389"/>
              <a:ext cx="15303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MRI</a:t>
              </a: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實際年齡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性別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認知測驗分數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F7BD1E9-19B7-D1B8-4CFB-85A5BF91A807}"/>
                </a:ext>
              </a:extLst>
            </p:cNvPr>
            <p:cNvSpPr txBox="1"/>
            <p:nvPr/>
          </p:nvSpPr>
          <p:spPr>
            <a:xfrm>
              <a:off x="8386448" y="4218023"/>
              <a:ext cx="1663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失智症診斷結果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前處理影像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關鍵腦區熱圖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D23C84FE-AD0F-D298-0909-E7849383EBD3}"/>
                </a:ext>
              </a:extLst>
            </p:cNvPr>
            <p:cNvSpPr txBox="1"/>
            <p:nvPr/>
          </p:nvSpPr>
          <p:spPr>
            <a:xfrm>
              <a:off x="6532653" y="1623050"/>
              <a:ext cx="1066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成員列表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855A4A1-070E-21AA-F792-D6695087D1C6}"/>
                </a:ext>
              </a:extLst>
            </p:cNvPr>
            <p:cNvSpPr txBox="1"/>
            <p:nvPr/>
          </p:nvSpPr>
          <p:spPr>
            <a:xfrm>
              <a:off x="6263188" y="2132744"/>
              <a:ext cx="1669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紀錄資訊、</a:t>
              </a:r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MRI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F1FF4DF-1EED-A65F-5B06-775F9E9A380D}"/>
                </a:ext>
              </a:extLst>
            </p:cNvPr>
            <p:cNvSpPr txBox="1"/>
            <p:nvPr/>
          </p:nvSpPr>
          <p:spPr>
            <a:xfrm>
              <a:off x="6416126" y="3273809"/>
              <a:ext cx="1404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新成員資訊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C7255C2-2F4A-43B6-8D2A-14B8C6CFBE30}"/>
                </a:ext>
              </a:extLst>
            </p:cNvPr>
            <p:cNvSpPr txBox="1"/>
            <p:nvPr/>
          </p:nvSpPr>
          <p:spPr>
            <a:xfrm>
              <a:off x="6402519" y="4329875"/>
              <a:ext cx="13332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腦年齡記錄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失智症評估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B3F2D2B-D815-0D6D-F7BA-DB7C4D824FF2}"/>
                </a:ext>
              </a:extLst>
            </p:cNvPr>
            <p:cNvSpPr txBox="1"/>
            <p:nvPr/>
          </p:nvSpPr>
          <p:spPr>
            <a:xfrm>
              <a:off x="5815223" y="4925527"/>
              <a:ext cx="26864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紀錄列表、紀錄資訊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前處理影像、關鍵腦區熱圖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B66CF7D-ECD2-D9D2-7B0A-4D5AA0A86A88}"/>
                </a:ext>
              </a:extLst>
            </p:cNvPr>
            <p:cNvSpPr txBox="1"/>
            <p:nvPr/>
          </p:nvSpPr>
          <p:spPr>
            <a:xfrm>
              <a:off x="4717991" y="6104609"/>
              <a:ext cx="104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</a:t>
              </a:r>
              <a:r>
                <a:rPr lang="zh-TW" altLang="en-US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未開發</a:t>
              </a:r>
              <a:r>
                <a:rPr lang="en-US" altLang="zh-TW" sz="1600" b="1" i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4FAE364D-DD78-1738-0F5D-47B9CA0EE622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5449548" y="1984634"/>
              <a:ext cx="30022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08EB451-FCB5-72F6-723B-B4E794A5C08D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449547" y="3209847"/>
              <a:ext cx="2984400" cy="9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F9387228-7ED1-4A10-9AFB-C662DE0B2C7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5463843" y="4846573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D39C41C9-EB3F-0C06-8B79-A6B6E1F073D8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5463843" y="5456195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218A8676-C728-2B5C-4DBC-ACF05311C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9547" y="2477173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51A8723-1B7C-85AE-746B-96B7DC61AF64}"/>
                </a:ext>
              </a:extLst>
            </p:cNvPr>
            <p:cNvSpPr txBox="1"/>
            <p:nvPr/>
          </p:nvSpPr>
          <p:spPr>
            <a:xfrm>
              <a:off x="6418312" y="2713664"/>
              <a:ext cx="1378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AI</a:t>
              </a:r>
              <a:r>
                <a:rPr lang="zh-TW" altLang="en-US" sz="16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運算結果 </a:t>
              </a:r>
              <a:endPara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DB75ED5D-3025-43B2-7F06-4724E57C1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6308" y="2664527"/>
              <a:ext cx="298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0AEC5F2-689A-232A-F2A7-525AF4B61EC1}"/>
                </a:ext>
              </a:extLst>
            </p:cNvPr>
            <p:cNvSpPr/>
            <p:nvPr/>
          </p:nvSpPr>
          <p:spPr>
            <a:xfrm>
              <a:off x="1324307" y="1034570"/>
              <a:ext cx="880430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前端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2148C51-85D4-E85F-F970-62F1EE6473B1}"/>
                </a:ext>
              </a:extLst>
            </p:cNvPr>
            <p:cNvSpPr/>
            <p:nvPr/>
          </p:nvSpPr>
          <p:spPr>
            <a:xfrm>
              <a:off x="8448087" y="1034570"/>
              <a:ext cx="880430" cy="494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後端</a:t>
              </a: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28091A54-EEFC-1C67-5A4D-817F68EA6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7853" y="4130344"/>
              <a:ext cx="0" cy="11853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FD8DB900-79C2-707C-E29F-1D29E3D06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8226" y="4143544"/>
              <a:ext cx="1" cy="1172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45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3 </a:t>
            </a:r>
            <a:r>
              <a:rPr lang="zh-TW" altLang="en-US" b="1" dirty="0"/>
              <a:t>深度學習技術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060810" y="3845113"/>
            <a:ext cx="10070380" cy="494689"/>
            <a:chOff x="970962" y="3722562"/>
            <a:chExt cx="10070380" cy="49468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97096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腦年齡預測模型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447615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失智症分類模型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53EAAB-38EE-A01B-CFBD-5E53CE5FF26C}"/>
                </a:ext>
              </a:extLst>
            </p:cNvPr>
            <p:cNvSpPr/>
            <p:nvPr/>
          </p:nvSpPr>
          <p:spPr>
            <a:xfrm>
              <a:off x="7981342" y="3722562"/>
              <a:ext cx="3060000" cy="4946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關鍵腦區熱圖</a:t>
              </a:r>
            </a:p>
          </p:txBody>
        </p:sp>
      </p:grpSp>
      <p:sp>
        <p:nvSpPr>
          <p:cNvPr id="10" name="向右箭號 9"/>
          <p:cNvSpPr/>
          <p:nvPr/>
        </p:nvSpPr>
        <p:spPr>
          <a:xfrm>
            <a:off x="412081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62600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0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前處理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096" y="2253183"/>
            <a:ext cx="2518494" cy="2200804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61" y="2253183"/>
            <a:ext cx="2547619" cy="2227991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510" y="2253183"/>
            <a:ext cx="2517584" cy="2227991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081" y="2253183"/>
            <a:ext cx="2534871" cy="2216843"/>
          </a:xfrm>
          <a:prstGeom prst="rect">
            <a:avLst/>
          </a:prstGeom>
        </p:spPr>
      </p:pic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2897083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5938734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B343648E-93DB-493B-B957-4C539386AE19}"/>
              </a:ext>
            </a:extLst>
          </p:cNvPr>
          <p:cNvCxnSpPr/>
          <p:nvPr/>
        </p:nvCxnSpPr>
        <p:spPr>
          <a:xfrm>
            <a:off x="9057320" y="3085963"/>
            <a:ext cx="336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12421" y="1320084"/>
            <a:ext cx="302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 Pipeline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598830" y="4481174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 Stripping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84728" y="4481174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 Registration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805747" y="4447611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0584" y="4502186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MRI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6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資料庫</a:t>
            </a:r>
          </a:p>
        </p:txBody>
      </p:sp>
      <p:pic>
        <p:nvPicPr>
          <p:cNvPr id="6" name="圖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3655" y="1475145"/>
            <a:ext cx="6200826" cy="48088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3655" y="846884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69427" y="846884"/>
          <a:ext cx="4838664" cy="3622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4066328643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867964143"/>
                    </a:ext>
                  </a:extLst>
                </a:gridCol>
                <a:gridCol w="2160869">
                  <a:extLst>
                    <a:ext uri="{9D8B030D-6E8A-4147-A177-3AD203B41FA5}">
                      <a16:colId xmlns:a16="http://schemas.microsoft.com/office/drawing/2014/main" val="3490850827"/>
                    </a:ext>
                  </a:extLst>
                </a:gridCol>
              </a:tblGrid>
              <a:tr h="468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Samples per Dataset</a:t>
                      </a:r>
                      <a:endParaRPr lang="zh-TW" alt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4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4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924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Age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87056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ABIDE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304116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ADNI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966431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CamCAN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353593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ICBM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9994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PPMI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64123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IXI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7980000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OASIS3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371853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NIMH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32636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6869427" y="4510660"/>
            <a:ext cx="44772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*ABIDE - Autism Brain Imaging Data Exchange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*ADNI - Alzheimer's Disease Neuroimaging Initiative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CamCAN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Cambridge Centre for Ageing Neuroscience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*ICBM - International Consortium for Brain Mapping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*PPMI - Parkinson’s Progression Markers Initiative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*IXI - Information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Images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*OASIS - Open Access Series of Imaging Studies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*NIMH - National Institute of Mental Health </a:t>
            </a:r>
          </a:p>
        </p:txBody>
      </p:sp>
    </p:spTree>
    <p:extLst>
      <p:ext uri="{BB962C8B-B14F-4D97-AF65-F5344CB8AC3E}">
        <p14:creationId xmlns:p14="http://schemas.microsoft.com/office/powerpoint/2010/main" val="202929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1 </a:t>
            </a:r>
            <a:r>
              <a:rPr lang="zh-TW" altLang="en-US" b="1" dirty="0"/>
              <a:t>產品使用情境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1060810" y="3845113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步驟流程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4566000" y="3845113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腦年齡趨勢圖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53EAAB-38EE-A01B-CFBD-5E53CE5FF26C}"/>
              </a:ext>
            </a:extLst>
          </p:cNvPr>
          <p:cNvSpPr/>
          <p:nvPr/>
        </p:nvSpPr>
        <p:spPr>
          <a:xfrm>
            <a:off x="8071190" y="3845113"/>
            <a:ext cx="3060000" cy="49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全年齡層面向</a:t>
            </a:r>
          </a:p>
        </p:txBody>
      </p:sp>
      <p:sp>
        <p:nvSpPr>
          <p:cNvPr id="3" name="向右箭號 2"/>
          <p:cNvSpPr/>
          <p:nvPr/>
        </p:nvSpPr>
        <p:spPr>
          <a:xfrm>
            <a:off x="412081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7626000" y="3855170"/>
            <a:ext cx="445190" cy="4846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84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2859453" y="1512419"/>
            <a:ext cx="3327662" cy="5011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2622732" y="1112920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Channel: [1, 32, 64, 128, 256, 256, 64, 1]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6450997" y="164754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6450997" y="220926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6450997" y="277099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6450997" y="3332718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450996" y="3894444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5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6450996" y="445617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6450995" y="501789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Global Average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6450995" y="5579623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331879" y="6154173"/>
            <a:ext cx="116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069789" y="1143086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單箭頭接點 63"/>
          <p:cNvCxnSpPr>
            <a:stCxn id="61" idx="2"/>
            <a:endCxn id="62" idx="0"/>
          </p:cNvCxnSpPr>
          <p:nvPr/>
        </p:nvCxnSpPr>
        <p:spPr>
          <a:xfrm flipH="1">
            <a:off x="7914122" y="6000193"/>
            <a:ext cx="2" cy="15398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0" idx="2"/>
            <a:endCxn id="61" idx="0"/>
          </p:cNvCxnSpPr>
          <p:nvPr/>
        </p:nvCxnSpPr>
        <p:spPr>
          <a:xfrm>
            <a:off x="7914124" y="5438466"/>
            <a:ext cx="0" cy="1411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9" idx="2"/>
            <a:endCxn id="60" idx="0"/>
          </p:cNvCxnSpPr>
          <p:nvPr/>
        </p:nvCxnSpPr>
        <p:spPr>
          <a:xfrm flipH="1">
            <a:off x="7914124" y="4876740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58" idx="2"/>
            <a:endCxn id="59" idx="0"/>
          </p:cNvCxnSpPr>
          <p:nvPr/>
        </p:nvCxnSpPr>
        <p:spPr>
          <a:xfrm>
            <a:off x="7914125" y="4315014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7" idx="2"/>
            <a:endCxn id="58" idx="0"/>
          </p:cNvCxnSpPr>
          <p:nvPr/>
        </p:nvCxnSpPr>
        <p:spPr>
          <a:xfrm flipH="1">
            <a:off x="7914125" y="3753288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6" idx="2"/>
            <a:endCxn id="57" idx="0"/>
          </p:cNvCxnSpPr>
          <p:nvPr/>
        </p:nvCxnSpPr>
        <p:spPr>
          <a:xfrm>
            <a:off x="7914126" y="3191562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55" idx="2"/>
            <a:endCxn id="56" idx="0"/>
          </p:cNvCxnSpPr>
          <p:nvPr/>
        </p:nvCxnSpPr>
        <p:spPr>
          <a:xfrm>
            <a:off x="7914126" y="262983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3" idx="2"/>
            <a:endCxn id="55" idx="0"/>
          </p:cNvCxnSpPr>
          <p:nvPr/>
        </p:nvCxnSpPr>
        <p:spPr>
          <a:xfrm>
            <a:off x="7914126" y="2068110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3" idx="2"/>
            <a:endCxn id="3" idx="0"/>
          </p:cNvCxnSpPr>
          <p:nvPr/>
        </p:nvCxnSpPr>
        <p:spPr>
          <a:xfrm>
            <a:off x="7914123" y="1512418"/>
            <a:ext cx="3" cy="1351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100"/>
          <p:cNvSpPr/>
          <p:nvPr/>
        </p:nvSpPr>
        <p:spPr>
          <a:xfrm>
            <a:off x="3293469" y="2645912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3×3×3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圓角矩形 101"/>
          <p:cNvSpPr/>
          <p:nvPr/>
        </p:nvSpPr>
        <p:spPr>
          <a:xfrm>
            <a:off x="3293469" y="3200453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Batch Normalization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stCxn id="101" idx="2"/>
            <a:endCxn id="102" idx="0"/>
          </p:cNvCxnSpPr>
          <p:nvPr/>
        </p:nvCxnSpPr>
        <p:spPr>
          <a:xfrm>
            <a:off x="4523284" y="3066482"/>
            <a:ext cx="0" cy="13397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113" idx="2"/>
            <a:endCxn id="101" idx="0"/>
          </p:cNvCxnSpPr>
          <p:nvPr/>
        </p:nvCxnSpPr>
        <p:spPr>
          <a:xfrm>
            <a:off x="4523284" y="2507852"/>
            <a:ext cx="0" cy="13806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圓角矩形 106"/>
          <p:cNvSpPr/>
          <p:nvPr/>
        </p:nvSpPr>
        <p:spPr>
          <a:xfrm>
            <a:off x="3293469" y="3754994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圓角矩形 107"/>
          <p:cNvSpPr/>
          <p:nvPr/>
        </p:nvSpPr>
        <p:spPr>
          <a:xfrm>
            <a:off x="3293469" y="4309536"/>
            <a:ext cx="2459630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直線單箭頭接點 108"/>
          <p:cNvCxnSpPr>
            <a:stCxn id="102" idx="2"/>
            <a:endCxn id="107" idx="0"/>
          </p:cNvCxnSpPr>
          <p:nvPr/>
        </p:nvCxnSpPr>
        <p:spPr>
          <a:xfrm>
            <a:off x="4523284" y="3621023"/>
            <a:ext cx="0" cy="13397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7" idx="2"/>
            <a:endCxn id="108" idx="0"/>
          </p:cNvCxnSpPr>
          <p:nvPr/>
        </p:nvCxnSpPr>
        <p:spPr>
          <a:xfrm>
            <a:off x="4523284" y="4175564"/>
            <a:ext cx="0" cy="13397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8" idx="2"/>
            <a:endCxn id="114" idx="0"/>
          </p:cNvCxnSpPr>
          <p:nvPr/>
        </p:nvCxnSpPr>
        <p:spPr>
          <a:xfrm>
            <a:off x="4523284" y="4730106"/>
            <a:ext cx="0" cy="1508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171890" y="2138520"/>
            <a:ext cx="70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4110363" y="4880963"/>
            <a:ext cx="8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011862" y="1647540"/>
            <a:ext cx="2308809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011862" y="5362462"/>
            <a:ext cx="292230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</a:p>
          <a:p>
            <a:pPr>
              <a:spcBef>
                <a:spcPts val="600"/>
              </a:spcBef>
              <a:buClr>
                <a:srgbClr val="FF0000"/>
              </a:buClr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 kernel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3×3×3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replaced by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103202" y="662900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Fully Convolutional Network,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SFCN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1" name="圓角矩形 190"/>
          <p:cNvSpPr/>
          <p:nvPr/>
        </p:nvSpPr>
        <p:spPr>
          <a:xfrm>
            <a:off x="3060154" y="2152260"/>
            <a:ext cx="2926257" cy="3098035"/>
          </a:xfrm>
          <a:prstGeom prst="roundRect">
            <a:avLst>
              <a:gd name="adj" fmla="val 5392"/>
            </a:avLst>
          </a:prstGeom>
          <a:noFill/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3087483" y="1356187"/>
            <a:ext cx="5617530" cy="4469844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3542619" y="5743949"/>
            <a:ext cx="5002994" cy="487942"/>
            <a:chOff x="876413" y="6044667"/>
            <a:chExt cx="5002994" cy="487942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37" b="9438"/>
            <a:stretch/>
          </p:blipFill>
          <p:spPr>
            <a:xfrm>
              <a:off x="4642510" y="6044667"/>
              <a:ext cx="1236897" cy="193574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93" b="90419"/>
            <a:stretch/>
          </p:blipFill>
          <p:spPr>
            <a:xfrm>
              <a:off x="876413" y="6067661"/>
              <a:ext cx="914153" cy="196777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" t="10141" r="24450" b="80278"/>
            <a:stretch/>
          </p:blipFill>
          <p:spPr>
            <a:xfrm>
              <a:off x="1790566" y="6067661"/>
              <a:ext cx="914153" cy="196777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9" t="20777" r="21164" b="69642"/>
            <a:stretch/>
          </p:blipFill>
          <p:spPr>
            <a:xfrm>
              <a:off x="2699350" y="6067659"/>
              <a:ext cx="914153" cy="196777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" t="30423" r="22396" b="59996"/>
            <a:stretch/>
          </p:blipFill>
          <p:spPr>
            <a:xfrm>
              <a:off x="3613503" y="6067660"/>
              <a:ext cx="914153" cy="196777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" t="40564" r="24039" b="49855"/>
            <a:stretch/>
          </p:blipFill>
          <p:spPr>
            <a:xfrm>
              <a:off x="909110" y="6335832"/>
              <a:ext cx="914153" cy="196777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1" t="50705" r="26914" b="39714"/>
            <a:stretch/>
          </p:blipFill>
          <p:spPr>
            <a:xfrm>
              <a:off x="1758748" y="6335831"/>
              <a:ext cx="914153" cy="196777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" t="61094" r="23628" b="29325"/>
            <a:stretch/>
          </p:blipFill>
          <p:spPr>
            <a:xfrm>
              <a:off x="2660202" y="6335831"/>
              <a:ext cx="914153" cy="196777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71235" r="24860" b="19184"/>
            <a:stretch/>
          </p:blipFill>
          <p:spPr>
            <a:xfrm>
              <a:off x="3592386" y="6335832"/>
              <a:ext cx="914153" cy="19677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1" t="90289" r="821" b="286"/>
            <a:stretch/>
          </p:blipFill>
          <p:spPr>
            <a:xfrm>
              <a:off x="4642510" y="6339034"/>
              <a:ext cx="1236897" cy="193574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09754" y="758748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Age Prediction Performance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91958"/>
              </p:ext>
            </p:extLst>
          </p:nvPr>
        </p:nvGraphicFramePr>
        <p:xfrm>
          <a:off x="922791" y="986933"/>
          <a:ext cx="5443537" cy="51179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3042">
                  <a:extLst>
                    <a:ext uri="{9D8B030D-6E8A-4147-A177-3AD203B41FA5}">
                      <a16:colId xmlns:a16="http://schemas.microsoft.com/office/drawing/2014/main" val="1798538413"/>
                    </a:ext>
                  </a:extLst>
                </a:gridCol>
                <a:gridCol w="3360495">
                  <a:extLst>
                    <a:ext uri="{9D8B030D-6E8A-4147-A177-3AD203B41FA5}">
                      <a16:colId xmlns:a16="http://schemas.microsoft.com/office/drawing/2014/main" val="3780764605"/>
                    </a:ext>
                  </a:extLst>
                </a:gridCol>
              </a:tblGrid>
              <a:tr h="6373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latin typeface="Times New Roman" panose="02020603050405020304" pitchFamily="18" charset="0"/>
                        </a:rPr>
                        <a:t>MAE Performance Across Test Datasets</a:t>
                      </a:r>
                      <a:endParaRPr lang="zh-TW" altLang="en-US" sz="2400" b="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948071"/>
                  </a:ext>
                </a:extLst>
              </a:tr>
              <a:tr h="637374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 MAE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860821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ABIDE</a:t>
                      </a:r>
                      <a:endParaRPr lang="en-US" altLang="zh-TW" sz="2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en-US" altLang="zh-TW" sz="2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13689718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ADNI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3.98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319484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CamCAN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160085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ICBM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516767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PPMI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6.79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4958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IXI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921466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OASIS3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951884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NIMH</a:t>
                      </a:r>
                      <a:endParaRPr lang="en-US" altLang="zh-TW" sz="2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914585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7351806" y="2477387"/>
            <a:ext cx="4021690" cy="2137025"/>
            <a:chOff x="1105118" y="2280863"/>
            <a:chExt cx="4021690" cy="2137025"/>
          </a:xfrm>
        </p:grpSpPr>
        <p:sp>
          <p:nvSpPr>
            <p:cNvPr id="7" name="矩形 6"/>
            <p:cNvSpPr/>
            <p:nvPr/>
          </p:nvSpPr>
          <p:spPr>
            <a:xfrm>
              <a:off x="1105118" y="2280863"/>
              <a:ext cx="3927339" cy="2137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1619766" y="2995621"/>
                  <a:ext cx="3039230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zh-TW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4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TW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766" y="2995621"/>
                  <a:ext cx="3039230" cy="110055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1219074" y="2438187"/>
              <a:ext cx="39077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altLang="zh-TW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Absolute Error, MAE</a:t>
              </a:r>
              <a:endParaRPr lang="en-US" altLang="zh-TW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2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腦年齡預測模型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121284"/>
              </p:ext>
            </p:extLst>
          </p:nvPr>
        </p:nvGraphicFramePr>
        <p:xfrm>
          <a:off x="1068404" y="848650"/>
          <a:ext cx="10019899" cy="57123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39693">
                  <a:extLst>
                    <a:ext uri="{9D8B030D-6E8A-4147-A177-3AD203B41FA5}">
                      <a16:colId xmlns:a16="http://schemas.microsoft.com/office/drawing/2014/main" val="618404297"/>
                    </a:ext>
                  </a:extLst>
                </a:gridCol>
                <a:gridCol w="3283782">
                  <a:extLst>
                    <a:ext uri="{9D8B030D-6E8A-4147-A177-3AD203B41FA5}">
                      <a16:colId xmlns:a16="http://schemas.microsoft.com/office/drawing/2014/main" val="1753536237"/>
                    </a:ext>
                  </a:extLst>
                </a:gridCol>
                <a:gridCol w="1615894">
                  <a:extLst>
                    <a:ext uri="{9D8B030D-6E8A-4147-A177-3AD203B41FA5}">
                      <a16:colId xmlns:a16="http://schemas.microsoft.com/office/drawing/2014/main" val="3438934988"/>
                    </a:ext>
                  </a:extLst>
                </a:gridCol>
                <a:gridCol w="2180530">
                  <a:extLst>
                    <a:ext uri="{9D8B030D-6E8A-4147-A177-3AD203B41FA5}">
                      <a16:colId xmlns:a16="http://schemas.microsoft.com/office/drawing/2014/main" val="900350963"/>
                    </a:ext>
                  </a:extLst>
                </a:gridCol>
              </a:tblGrid>
              <a:tr h="62260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spc="-10" dirty="0">
                          <a:latin typeface="Times New Roman" panose="02020603050405020304" pitchFamily="18" charset="0"/>
                          <a:cs typeface="TimesLTStd-Roman"/>
                        </a:rPr>
                        <a:t>Comparison of MAE Performance Across Studies</a:t>
                      </a:r>
                      <a:endParaRPr lang="zh-TW" altLang="zh-TW" sz="3200" b="0" i="0" spc="-10" dirty="0">
                        <a:latin typeface="Times New Roman" panose="02020603050405020304" pitchFamily="18" charset="0"/>
                        <a:cs typeface="TimesLTStd-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294066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Articles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 / Test Set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(Individuals)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 MAE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(Years)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695969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Jonsson</a:t>
                      </a:r>
                      <a:r>
                        <a:rPr lang="en-US" altLang="zh-TW" sz="2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2019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1,909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12,395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45-80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8518709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et al., 2024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1,464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18-94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62476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Pang et al., 2024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521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18-89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083275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Eltashani</a:t>
                      </a: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et al., 2025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2026 / 225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6-90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76190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 (Ours)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6-97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3752633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SFCN (Ours)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6-97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956367"/>
                  </a:ext>
                </a:extLst>
              </a:tr>
              <a:tr h="622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SFCN (Ours)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2,707</a:t>
                      </a:r>
                      <a:r>
                        <a:rPr lang="zh-TW" alt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6-56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355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19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資料庫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974056" y="2316614"/>
          <a:ext cx="5124449" cy="23258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34526">
                  <a:extLst>
                    <a:ext uri="{9D8B030D-6E8A-4147-A177-3AD203B41FA5}">
                      <a16:colId xmlns:a16="http://schemas.microsoft.com/office/drawing/2014/main" val="2541468306"/>
                    </a:ext>
                  </a:extLst>
                </a:gridCol>
                <a:gridCol w="1789923">
                  <a:extLst>
                    <a:ext uri="{9D8B030D-6E8A-4147-A177-3AD203B41FA5}">
                      <a16:colId xmlns:a16="http://schemas.microsoft.com/office/drawing/2014/main" val="1914853775"/>
                    </a:ext>
                  </a:extLst>
                </a:gridCol>
              </a:tblGrid>
              <a:tr h="348411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Samples per Class in ADNI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8588697"/>
                  </a:ext>
                </a:extLst>
              </a:tr>
              <a:tr h="3484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Samples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81971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 (Control)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2521387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MCI (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Mild Cognitive Impairment)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9006379"/>
                  </a:ext>
                </a:extLst>
              </a:tr>
              <a:tr h="461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(Alzheimer's Disease) 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7341" marR="6734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06622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68E29942-0540-4A97-95DC-C332980165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5555" r="7811" b="2604"/>
          <a:stretch/>
        </p:blipFill>
        <p:spPr>
          <a:xfrm>
            <a:off x="60707" y="1689890"/>
            <a:ext cx="6987494" cy="3791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74056" y="4639932"/>
            <a:ext cx="446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Alzheimer's Disease Neuroimaging Initiative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2009" y="1138893"/>
            <a:ext cx="6796192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6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047125" y="1820389"/>
            <a:ext cx="4971118" cy="41090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6717180" y="97938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BN,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MaxPool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717180" y="145079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1 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717180" y="1922212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717180" y="2393627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17179" y="2865043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717179" y="3336459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717178" y="380787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11" idx="2"/>
            <a:endCxn id="27" idx="0"/>
          </p:cNvCxnSpPr>
          <p:nvPr/>
        </p:nvCxnSpPr>
        <p:spPr>
          <a:xfrm>
            <a:off x="8092152" y="4177468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2"/>
            <a:endCxn id="11" idx="0"/>
          </p:cNvCxnSpPr>
          <p:nvPr/>
        </p:nvCxnSpPr>
        <p:spPr>
          <a:xfrm flipH="1">
            <a:off x="8092152" y="3706053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2"/>
            <a:endCxn id="10" idx="0"/>
          </p:cNvCxnSpPr>
          <p:nvPr/>
        </p:nvCxnSpPr>
        <p:spPr>
          <a:xfrm>
            <a:off x="8092153" y="3234637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2"/>
            <a:endCxn id="9" idx="0"/>
          </p:cNvCxnSpPr>
          <p:nvPr/>
        </p:nvCxnSpPr>
        <p:spPr>
          <a:xfrm flipH="1">
            <a:off x="8092153" y="2763221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7" idx="2"/>
            <a:endCxn id="8" idx="0"/>
          </p:cNvCxnSpPr>
          <p:nvPr/>
        </p:nvCxnSpPr>
        <p:spPr>
          <a:xfrm>
            <a:off x="8092154" y="2291806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6" idx="2"/>
            <a:endCxn id="7" idx="0"/>
          </p:cNvCxnSpPr>
          <p:nvPr/>
        </p:nvCxnSpPr>
        <p:spPr>
          <a:xfrm>
            <a:off x="8092154" y="1820390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6" idx="0"/>
          </p:cNvCxnSpPr>
          <p:nvPr/>
        </p:nvCxnSpPr>
        <p:spPr>
          <a:xfrm>
            <a:off x="8092154" y="1348974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/>
          <p:cNvSpPr/>
          <p:nvPr/>
        </p:nvSpPr>
        <p:spPr>
          <a:xfrm>
            <a:off x="6717179" y="427929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6717178" y="475070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717177" y="522212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>
            <a:stCxn id="27" idx="2"/>
            <a:endCxn id="28" idx="0"/>
          </p:cNvCxnSpPr>
          <p:nvPr/>
        </p:nvCxnSpPr>
        <p:spPr>
          <a:xfrm flipH="1">
            <a:off x="8092152" y="4648884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8" idx="2"/>
            <a:endCxn id="33" idx="0"/>
          </p:cNvCxnSpPr>
          <p:nvPr/>
        </p:nvCxnSpPr>
        <p:spPr>
          <a:xfrm flipH="1">
            <a:off x="8092151" y="5120300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5" idx="2"/>
            <a:endCxn id="5" idx="0"/>
          </p:cNvCxnSpPr>
          <p:nvPr/>
        </p:nvCxnSpPr>
        <p:spPr>
          <a:xfrm>
            <a:off x="8092144" y="870680"/>
            <a:ext cx="10" cy="108700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/>
          <p:cNvSpPr/>
          <p:nvPr/>
        </p:nvSpPr>
        <p:spPr>
          <a:xfrm>
            <a:off x="6717172" y="5693536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單箭頭接點 77"/>
          <p:cNvCxnSpPr>
            <a:stCxn id="33" idx="2"/>
            <a:endCxn id="77" idx="0"/>
          </p:cNvCxnSpPr>
          <p:nvPr/>
        </p:nvCxnSpPr>
        <p:spPr>
          <a:xfrm flipH="1">
            <a:off x="8092146" y="5591715"/>
            <a:ext cx="5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77" idx="2"/>
          </p:cNvCxnSpPr>
          <p:nvPr/>
        </p:nvCxnSpPr>
        <p:spPr>
          <a:xfrm flipH="1">
            <a:off x="8092145" y="6063129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7330468" y="6164950"/>
            <a:ext cx="1523353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/ MCI / AD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7308353" y="523601"/>
            <a:ext cx="1567581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7" name="圖片 15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8258" y="2223963"/>
            <a:ext cx="4668853" cy="3469573"/>
          </a:xfrm>
          <a:prstGeom prst="rect">
            <a:avLst/>
          </a:prstGeom>
        </p:spPr>
      </p:pic>
      <p:sp>
        <p:nvSpPr>
          <p:cNvPr id="159" name="矩形 158"/>
          <p:cNvSpPr/>
          <p:nvPr/>
        </p:nvSpPr>
        <p:spPr>
          <a:xfrm>
            <a:off x="1198258" y="1885409"/>
            <a:ext cx="2038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Block</a:t>
            </a:r>
            <a:endParaRPr lang="en-US" altLang="zh-TW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92906" y="794259"/>
            <a:ext cx="2638663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49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1047125" y="1650705"/>
            <a:ext cx="4971118" cy="4530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模型架構</a:t>
            </a:r>
          </a:p>
        </p:txBody>
      </p:sp>
      <p:sp>
        <p:nvSpPr>
          <p:cNvPr id="91" name="圓角矩形 90"/>
          <p:cNvSpPr/>
          <p:nvPr/>
        </p:nvSpPr>
        <p:spPr>
          <a:xfrm>
            <a:off x="6380519" y="98125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BN,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ReLU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MaxPool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圓角矩形 91"/>
          <p:cNvSpPr/>
          <p:nvPr/>
        </p:nvSpPr>
        <p:spPr>
          <a:xfrm>
            <a:off x="6380519" y="145267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1 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圓角矩形 92"/>
          <p:cNvSpPr/>
          <p:nvPr/>
        </p:nvSpPr>
        <p:spPr>
          <a:xfrm>
            <a:off x="6380519" y="1924087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6380519" y="2367222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6380518" y="2866918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6380518" y="3338334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圓角矩形 96"/>
          <p:cNvSpPr/>
          <p:nvPr/>
        </p:nvSpPr>
        <p:spPr>
          <a:xfrm>
            <a:off x="6380517" y="3809750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Layer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stCxn id="97" idx="2"/>
            <a:endCxn id="105" idx="0"/>
          </p:cNvCxnSpPr>
          <p:nvPr/>
        </p:nvCxnSpPr>
        <p:spPr>
          <a:xfrm>
            <a:off x="7755491" y="4179344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6" idx="2"/>
            <a:endCxn id="97" idx="0"/>
          </p:cNvCxnSpPr>
          <p:nvPr/>
        </p:nvCxnSpPr>
        <p:spPr>
          <a:xfrm flipH="1">
            <a:off x="7755491" y="3707928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95" idx="2"/>
            <a:endCxn id="96" idx="0"/>
          </p:cNvCxnSpPr>
          <p:nvPr/>
        </p:nvCxnSpPr>
        <p:spPr>
          <a:xfrm>
            <a:off x="7755492" y="3236512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94" idx="2"/>
            <a:endCxn id="95" idx="0"/>
          </p:cNvCxnSpPr>
          <p:nvPr/>
        </p:nvCxnSpPr>
        <p:spPr>
          <a:xfrm flipH="1">
            <a:off x="7755492" y="2736816"/>
            <a:ext cx="1" cy="13010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93" idx="2"/>
            <a:endCxn id="94" idx="0"/>
          </p:cNvCxnSpPr>
          <p:nvPr/>
        </p:nvCxnSpPr>
        <p:spPr>
          <a:xfrm>
            <a:off x="7755493" y="2293681"/>
            <a:ext cx="0" cy="7354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92" idx="2"/>
            <a:endCxn id="93" idx="0"/>
          </p:cNvCxnSpPr>
          <p:nvPr/>
        </p:nvCxnSpPr>
        <p:spPr>
          <a:xfrm>
            <a:off x="7755493" y="1822265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1" idx="2"/>
            <a:endCxn id="92" idx="0"/>
          </p:cNvCxnSpPr>
          <p:nvPr/>
        </p:nvCxnSpPr>
        <p:spPr>
          <a:xfrm>
            <a:off x="7755493" y="1350849"/>
            <a:ext cx="0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圓角矩形 104"/>
          <p:cNvSpPr/>
          <p:nvPr/>
        </p:nvSpPr>
        <p:spPr>
          <a:xfrm>
            <a:off x="6380518" y="4281165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Dense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圓角矩形 105"/>
          <p:cNvSpPr/>
          <p:nvPr/>
        </p:nvSpPr>
        <p:spPr>
          <a:xfrm>
            <a:off x="6380517" y="4752581"/>
            <a:ext cx="2749947" cy="36959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>
            <a:stCxn id="105" idx="2"/>
            <a:endCxn id="106" idx="0"/>
          </p:cNvCxnSpPr>
          <p:nvPr/>
        </p:nvCxnSpPr>
        <p:spPr>
          <a:xfrm flipH="1">
            <a:off x="7755491" y="4650759"/>
            <a:ext cx="1" cy="1018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106" idx="2"/>
          </p:cNvCxnSpPr>
          <p:nvPr/>
        </p:nvCxnSpPr>
        <p:spPr>
          <a:xfrm flipH="1">
            <a:off x="7755490" y="5122175"/>
            <a:ext cx="1" cy="10182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28" idx="2"/>
            <a:endCxn id="91" idx="0"/>
          </p:cNvCxnSpPr>
          <p:nvPr/>
        </p:nvCxnSpPr>
        <p:spPr>
          <a:xfrm>
            <a:off x="7755484" y="883097"/>
            <a:ext cx="9" cy="98158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10"/>
          <p:cNvSpPr/>
          <p:nvPr/>
        </p:nvSpPr>
        <p:spPr>
          <a:xfrm>
            <a:off x="6380511" y="5238155"/>
            <a:ext cx="3918007" cy="8268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直線單箭頭接點 112"/>
          <p:cNvCxnSpPr>
            <a:stCxn id="111" idx="2"/>
            <a:endCxn id="114" idx="0"/>
          </p:cNvCxnSpPr>
          <p:nvPr/>
        </p:nvCxnSpPr>
        <p:spPr>
          <a:xfrm flipH="1">
            <a:off x="8339514" y="6065005"/>
            <a:ext cx="1" cy="11598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7577837" y="6180986"/>
            <a:ext cx="1523353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/ MCI / AD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>
            <a:off x="9792455" y="4679944"/>
            <a:ext cx="1995" cy="55821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971693" y="536018"/>
            <a:ext cx="1567581" cy="34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9218408" y="4281165"/>
            <a:ext cx="19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Sex, Age, MMSE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92906" y="794259"/>
            <a:ext cx="4559930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+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51695" y="2327481"/>
            <a:ext cx="43976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DenseNet-121 model with brain MRI.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fully connected layer after training.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1024 features from the AvgPool layer.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these features with sex, age, and MMSE.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combined features as input to an XGBoost model.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TW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class: CN / MCI / AD.</a:t>
            </a:r>
          </a:p>
        </p:txBody>
      </p:sp>
      <p:sp>
        <p:nvSpPr>
          <p:cNvPr id="112" name="矩形 111"/>
          <p:cNvSpPr/>
          <p:nvPr/>
        </p:nvSpPr>
        <p:spPr>
          <a:xfrm>
            <a:off x="1229080" y="1819420"/>
            <a:ext cx="2940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</a:t>
            </a:r>
            <a:endParaRPr lang="en-US" altLang="zh-TW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45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sp>
        <p:nvSpPr>
          <p:cNvPr id="10" name="矩形 9"/>
          <p:cNvSpPr/>
          <p:nvPr/>
        </p:nvSpPr>
        <p:spPr>
          <a:xfrm>
            <a:off x="6669538" y="1784017"/>
            <a:ext cx="3337491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+ </a:t>
            </a:r>
            <a:r>
              <a:rPr lang="en-US" altLang="zh-TW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7077" y="1784017"/>
            <a:ext cx="3345461" cy="4946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DenseNet-121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3080" y="982760"/>
            <a:ext cx="7209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 of Dementia Prediction Models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4F24FF-5ABC-93CC-AD8A-B0E79D56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615"/>
          <a:stretch/>
        </p:blipFill>
        <p:spPr>
          <a:xfrm>
            <a:off x="228746" y="2278715"/>
            <a:ext cx="10991462" cy="35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2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85980"/>
              </p:ext>
            </p:extLst>
          </p:nvPr>
        </p:nvGraphicFramePr>
        <p:xfrm>
          <a:off x="245310" y="1971723"/>
          <a:ext cx="11757839" cy="29916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94408">
                  <a:extLst>
                    <a:ext uri="{9D8B030D-6E8A-4147-A177-3AD203B41FA5}">
                      <a16:colId xmlns:a16="http://schemas.microsoft.com/office/drawing/2014/main" val="3440360698"/>
                    </a:ext>
                  </a:extLst>
                </a:gridCol>
                <a:gridCol w="1930724">
                  <a:extLst>
                    <a:ext uri="{9D8B030D-6E8A-4147-A177-3AD203B41FA5}">
                      <a16:colId xmlns:a16="http://schemas.microsoft.com/office/drawing/2014/main" val="3243741834"/>
                    </a:ext>
                  </a:extLst>
                </a:gridCol>
                <a:gridCol w="2162566">
                  <a:extLst>
                    <a:ext uri="{9D8B030D-6E8A-4147-A177-3AD203B41FA5}">
                      <a16:colId xmlns:a16="http://schemas.microsoft.com/office/drawing/2014/main" val="1219904682"/>
                    </a:ext>
                  </a:extLst>
                </a:gridCol>
                <a:gridCol w="2162566">
                  <a:extLst>
                    <a:ext uri="{9D8B030D-6E8A-4147-A177-3AD203B41FA5}">
                      <a16:colId xmlns:a16="http://schemas.microsoft.com/office/drawing/2014/main" val="1934852782"/>
                    </a:ext>
                  </a:extLst>
                </a:gridCol>
                <a:gridCol w="1782957">
                  <a:extLst>
                    <a:ext uri="{9D8B030D-6E8A-4147-A177-3AD203B41FA5}">
                      <a16:colId xmlns:a16="http://schemas.microsoft.com/office/drawing/2014/main" val="429710187"/>
                    </a:ext>
                  </a:extLst>
                </a:gridCol>
                <a:gridCol w="1324618">
                  <a:extLst>
                    <a:ext uri="{9D8B030D-6E8A-4147-A177-3AD203B41FA5}">
                      <a16:colId xmlns:a16="http://schemas.microsoft.com/office/drawing/2014/main" val="3165259359"/>
                    </a:ext>
                  </a:extLst>
                </a:gridCol>
              </a:tblGrid>
              <a:tr h="58141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Performance of Various Dementia Prediction Models on Testing Sets</a:t>
                      </a:r>
                      <a:endParaRPr lang="zh-TW" altLang="zh-TW" sz="2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49289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844606"/>
                  </a:ext>
                </a:extLst>
              </a:tr>
              <a:tr h="2907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only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5207126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only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/>
                </a:tc>
                <a:extLst>
                  <a:ext uri="{0D108BD9-81ED-4DB2-BD59-A6C34878D82A}">
                    <a16:rowId xmlns:a16="http://schemas.microsoft.com/office/drawing/2014/main" val="4125060816"/>
                  </a:ext>
                </a:extLst>
              </a:tr>
              <a:tr h="5814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Multimodal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5409" marR="6540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92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18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失智症分類模型</a:t>
            </a:r>
            <a:r>
              <a:rPr lang="en-US" altLang="zh-TW" dirty="0"/>
              <a:t>-</a:t>
            </a:r>
            <a:r>
              <a:rPr lang="zh-TW" altLang="en-US" dirty="0"/>
              <a:t>模型表現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24472"/>
              </p:ext>
            </p:extLst>
          </p:nvPr>
        </p:nvGraphicFramePr>
        <p:xfrm>
          <a:off x="619759" y="1242977"/>
          <a:ext cx="11088332" cy="45313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1510597370"/>
                    </a:ext>
                  </a:extLst>
                </a:gridCol>
                <a:gridCol w="1637465">
                  <a:extLst>
                    <a:ext uri="{9D8B030D-6E8A-4147-A177-3AD203B41FA5}">
                      <a16:colId xmlns:a16="http://schemas.microsoft.com/office/drawing/2014/main" val="1933217520"/>
                    </a:ext>
                  </a:extLst>
                </a:gridCol>
                <a:gridCol w="1938241">
                  <a:extLst>
                    <a:ext uri="{9D8B030D-6E8A-4147-A177-3AD203B41FA5}">
                      <a16:colId xmlns:a16="http://schemas.microsoft.com/office/drawing/2014/main" val="3736330740"/>
                    </a:ext>
                  </a:extLst>
                </a:gridCol>
                <a:gridCol w="1512449">
                  <a:extLst>
                    <a:ext uri="{9D8B030D-6E8A-4147-A177-3AD203B41FA5}">
                      <a16:colId xmlns:a16="http://schemas.microsoft.com/office/drawing/2014/main" val="597647213"/>
                    </a:ext>
                  </a:extLst>
                </a:gridCol>
                <a:gridCol w="1428178">
                  <a:extLst>
                    <a:ext uri="{9D8B030D-6E8A-4147-A177-3AD203B41FA5}">
                      <a16:colId xmlns:a16="http://schemas.microsoft.com/office/drawing/2014/main" val="4230736130"/>
                    </a:ext>
                  </a:extLst>
                </a:gridCol>
              </a:tblGrid>
              <a:tr h="5832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Comparison of the Performance of Various Advanced Dementia Prediction Models</a:t>
                      </a:r>
                      <a:endParaRPr lang="zh-TW" altLang="zh-TW" sz="2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41129"/>
                  </a:ext>
                </a:extLst>
              </a:tr>
              <a:tr h="583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19318"/>
                  </a:ext>
                </a:extLst>
              </a:tr>
              <a:tr h="12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CNN + Transfer Learning (Image only) (</a:t>
                      </a:r>
                      <a:r>
                        <a:rPr lang="en-US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Aderghal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2018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1209095"/>
                  </a:ext>
                </a:extLst>
              </a:tr>
              <a:tr h="2517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 (Multimodal)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(Lu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2018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extLst>
                  <a:ext uri="{0D108BD9-81ED-4DB2-BD59-A6C34878D82A}">
                    <a16:rowId xmlns:a16="http://schemas.microsoft.com/office/drawing/2014/main" val="380569197"/>
                  </a:ext>
                </a:extLst>
              </a:tr>
              <a:tr h="2450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(Image only)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(Shen et al.,</a:t>
                      </a:r>
                      <a:r>
                        <a:rPr lang="en-US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2024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/>
                </a:tc>
                <a:extLst>
                  <a:ext uri="{0D108BD9-81ED-4DB2-BD59-A6C34878D82A}">
                    <a16:rowId xmlns:a16="http://schemas.microsoft.com/office/drawing/2014/main" val="3162269697"/>
                  </a:ext>
                </a:extLst>
              </a:tr>
              <a:tr h="1225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DenseNet-121 + </a:t>
                      </a:r>
                      <a:r>
                        <a:rPr lang="en-US" sz="2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(Multimodal) (Ours)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0.834</a:t>
                      </a:r>
                      <a:endParaRPr lang="zh-TW" sz="2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498" marR="684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18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03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使用情境圖</a:t>
            </a:r>
          </a:p>
        </p:txBody>
      </p:sp>
      <p:pic>
        <p:nvPicPr>
          <p:cNvPr id="4" name="圖片 3" descr="一張含有 資料表 的圖片&#10;&#10;AI 產生的內容可能不正確。">
            <a:extLst>
              <a:ext uri="{FF2B5EF4-FFF2-40B4-BE49-F238E27FC236}">
                <a16:creationId xmlns:a16="http://schemas.microsoft.com/office/drawing/2014/main" id="{798DB6F2-B280-BECF-DAD6-4961E9E3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4" b="53475"/>
          <a:stretch/>
        </p:blipFill>
        <p:spPr>
          <a:xfrm>
            <a:off x="1443189" y="437122"/>
            <a:ext cx="9305621" cy="5983756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64E3C13D-9FB7-7C6C-7C4A-AA1DE58FB66B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3"/>
              </a:rPr>
              <a:t>影片連結</a:t>
            </a:r>
            <a:endParaRPr lang="zh-TW" altLang="en-US" sz="1200" dirty="0"/>
          </a:p>
        </p:txBody>
      </p:sp>
      <p:pic>
        <p:nvPicPr>
          <p:cNvPr id="16" name="圖片 15">
            <a:hlinkClick r:id="rId3"/>
            <a:extLst>
              <a:ext uri="{FF2B5EF4-FFF2-40B4-BE49-F238E27FC236}">
                <a16:creationId xmlns:a16="http://schemas.microsoft.com/office/drawing/2014/main" id="{CE892DF3-42D6-77A8-708E-E00CF8DE1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33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關鍵腦區標記熱圖</a:t>
            </a:r>
          </a:p>
        </p:txBody>
      </p:sp>
      <p:sp>
        <p:nvSpPr>
          <p:cNvPr id="56" name="立方體 55"/>
          <p:cNvSpPr/>
          <p:nvPr/>
        </p:nvSpPr>
        <p:spPr>
          <a:xfrm>
            <a:off x="4603039" y="2144191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7541562" y="230382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466269" y="1502402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取得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Conv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Block 3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的輸出特徵圖</a:t>
            </a:r>
          </a:p>
        </p:txBody>
      </p:sp>
      <p:sp>
        <p:nvSpPr>
          <p:cNvPr id="77" name="文字方塊 76"/>
          <p:cNvSpPr txBox="1"/>
          <p:nvPr/>
        </p:nvSpPr>
        <p:spPr>
          <a:xfrm>
            <a:off x="7597419" y="421460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…</a:t>
            </a:r>
            <a:endParaRPr lang="zh-TW" altLang="en-US" sz="32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8098474" y="3996590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]</a:t>
            </a:r>
            <a:endParaRPr lang="zh-TW" altLang="en-US" sz="48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4415700" y="4002581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[</a:t>
            </a:r>
            <a:endParaRPr lang="zh-TW" altLang="en-US" sz="48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415700" y="3275045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特徵圖依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貢獻度*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加權平均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9049762" y="3507809"/>
                <a:ext cx="1077825" cy="2101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TW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TW" altLang="en-US" sz="3200" i="1">
                                        <a:latin typeface="Cambria Math" panose="02040503050406030204" pitchFamily="18" charset="0"/>
                                      </a:rPr>
                                      <m:t>：</m:t>
                                    </m:r>
                                  </m:e>
                                  <m:e>
                                    <m:r>
                                      <a:rPr lang="en-US" altLang="zh-TW" sz="3200" i="1" smtClean="0">
                                        <a:latin typeface="Cambria Math" panose="02040503050406030204" pitchFamily="18" charset="0"/>
                                      </a:rPr>
                                      <m:t>·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62" y="3507809"/>
                <a:ext cx="1077825" cy="210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8495731" y="4120459"/>
                <a:ext cx="53059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731" y="4120459"/>
                <a:ext cx="53059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10104519" y="4117932"/>
                <a:ext cx="5498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19" y="4117932"/>
                <a:ext cx="549831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肘形接點 114"/>
          <p:cNvCxnSpPr>
            <a:stCxn id="95" idx="2"/>
          </p:cNvCxnSpPr>
          <p:nvPr/>
        </p:nvCxnSpPr>
        <p:spPr>
          <a:xfrm rot="5400000" flipH="1" flipV="1">
            <a:off x="3009324" y="1479634"/>
            <a:ext cx="315410" cy="2457926"/>
          </a:xfrm>
          <a:prstGeom prst="bentConnector4">
            <a:avLst>
              <a:gd name="adj1" fmla="val -72477"/>
              <a:gd name="adj2" fmla="val 7976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立方體 60"/>
          <p:cNvSpPr/>
          <p:nvPr/>
        </p:nvSpPr>
        <p:spPr>
          <a:xfrm>
            <a:off x="5611657" y="2149615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/>
          <p:cNvSpPr/>
          <p:nvPr/>
        </p:nvSpPr>
        <p:spPr>
          <a:xfrm>
            <a:off x="6620275" y="2144191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/>
          <p:cNvSpPr/>
          <p:nvPr/>
        </p:nvSpPr>
        <p:spPr>
          <a:xfrm>
            <a:off x="4818584" y="4052122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/>
          <p:cNvSpPr/>
          <p:nvPr/>
        </p:nvSpPr>
        <p:spPr>
          <a:xfrm>
            <a:off x="5827202" y="4057546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/>
          <p:cNvSpPr/>
          <p:nvPr/>
        </p:nvSpPr>
        <p:spPr>
          <a:xfrm>
            <a:off x="6835820" y="4052122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立方體 77"/>
          <p:cNvSpPr/>
          <p:nvPr/>
        </p:nvSpPr>
        <p:spPr>
          <a:xfrm>
            <a:off x="11037946" y="4046753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圓角矩形 90"/>
          <p:cNvSpPr/>
          <p:nvPr/>
        </p:nvSpPr>
        <p:spPr>
          <a:xfrm>
            <a:off x="474937" y="132228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474937" y="188400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2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474937" y="244573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3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474937" y="3408150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4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圓角矩形 96"/>
          <p:cNvSpPr/>
          <p:nvPr/>
        </p:nvSpPr>
        <p:spPr>
          <a:xfrm>
            <a:off x="474936" y="3969876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5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圓角矩形 97"/>
          <p:cNvSpPr/>
          <p:nvPr/>
        </p:nvSpPr>
        <p:spPr>
          <a:xfrm>
            <a:off x="474936" y="4531602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Block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*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474935" y="5093328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Global Average Pooling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474935" y="5655055"/>
            <a:ext cx="2926257" cy="4205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1×1×1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355819" y="6209057"/>
            <a:ext cx="116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93729" y="817826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Brain T1w MRI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直線單箭頭接點 107"/>
          <p:cNvCxnSpPr>
            <a:stCxn id="100" idx="2"/>
            <a:endCxn id="101" idx="0"/>
          </p:cNvCxnSpPr>
          <p:nvPr/>
        </p:nvCxnSpPr>
        <p:spPr>
          <a:xfrm flipH="1">
            <a:off x="1938062" y="6075625"/>
            <a:ext cx="2" cy="13343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99" idx="2"/>
            <a:endCxn id="100" idx="0"/>
          </p:cNvCxnSpPr>
          <p:nvPr/>
        </p:nvCxnSpPr>
        <p:spPr>
          <a:xfrm>
            <a:off x="1938064" y="5513898"/>
            <a:ext cx="0" cy="14115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98" idx="2"/>
            <a:endCxn id="99" idx="0"/>
          </p:cNvCxnSpPr>
          <p:nvPr/>
        </p:nvCxnSpPr>
        <p:spPr>
          <a:xfrm flipH="1">
            <a:off x="1938064" y="4952172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>
            <a:stCxn id="97" idx="2"/>
            <a:endCxn id="98" idx="0"/>
          </p:cNvCxnSpPr>
          <p:nvPr/>
        </p:nvCxnSpPr>
        <p:spPr>
          <a:xfrm>
            <a:off x="1938065" y="439044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96" idx="2"/>
            <a:endCxn id="97" idx="0"/>
          </p:cNvCxnSpPr>
          <p:nvPr/>
        </p:nvCxnSpPr>
        <p:spPr>
          <a:xfrm flipH="1">
            <a:off x="1938065" y="3828720"/>
            <a:ext cx="1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stCxn id="95" idx="2"/>
            <a:endCxn id="96" idx="0"/>
          </p:cNvCxnSpPr>
          <p:nvPr/>
        </p:nvCxnSpPr>
        <p:spPr>
          <a:xfrm>
            <a:off x="1938066" y="2866302"/>
            <a:ext cx="0" cy="541848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94" idx="2"/>
            <a:endCxn id="95" idx="0"/>
          </p:cNvCxnSpPr>
          <p:nvPr/>
        </p:nvCxnSpPr>
        <p:spPr>
          <a:xfrm>
            <a:off x="1938066" y="2304576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91" idx="2"/>
            <a:endCxn id="94" idx="0"/>
          </p:cNvCxnSpPr>
          <p:nvPr/>
        </p:nvCxnSpPr>
        <p:spPr>
          <a:xfrm>
            <a:off x="1938066" y="1742850"/>
            <a:ext cx="0" cy="141156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5" idx="2"/>
            <a:endCxn id="91" idx="0"/>
          </p:cNvCxnSpPr>
          <p:nvPr/>
        </p:nvCxnSpPr>
        <p:spPr>
          <a:xfrm>
            <a:off x="1938063" y="1187158"/>
            <a:ext cx="3" cy="135122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030211" y="5850845"/>
            <a:ext cx="618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*根據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Grad-CAM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貢獻度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對輸出的梯度之和</a:t>
            </a:r>
          </a:p>
        </p:txBody>
      </p:sp>
    </p:spTree>
    <p:extLst>
      <p:ext uri="{BB962C8B-B14F-4D97-AF65-F5344CB8AC3E}">
        <p14:creationId xmlns:p14="http://schemas.microsoft.com/office/powerpoint/2010/main" val="323208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關鍵腦區熱圖</a:t>
            </a:r>
          </a:p>
        </p:txBody>
      </p:sp>
      <p:sp>
        <p:nvSpPr>
          <p:cNvPr id="102" name="立方體 101"/>
          <p:cNvSpPr/>
          <p:nvPr/>
        </p:nvSpPr>
        <p:spPr>
          <a:xfrm>
            <a:off x="8423325" y="1447343"/>
            <a:ext cx="1141034" cy="114103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/>
          <p:cNvSpPr/>
          <p:nvPr/>
        </p:nvSpPr>
        <p:spPr>
          <a:xfrm>
            <a:off x="5760767" y="1450825"/>
            <a:ext cx="1141034" cy="114103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/>
          <p:cNvSpPr txBox="1"/>
          <p:nvPr/>
        </p:nvSpPr>
        <p:spPr>
          <a:xfrm>
            <a:off x="1753896" y="887146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Step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重新採樣並與疊合</a:t>
            </a:r>
          </a:p>
        </p:txBody>
      </p:sp>
      <p:pic>
        <p:nvPicPr>
          <p:cNvPr id="106" name="圖片 10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20979" r="10355" b="7103"/>
          <a:stretch/>
        </p:blipFill>
        <p:spPr bwMode="auto">
          <a:xfrm>
            <a:off x="5860191" y="1782961"/>
            <a:ext cx="860057" cy="64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圖片 10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t="15757" r="9341" b="6840"/>
          <a:stretch/>
        </p:blipFill>
        <p:spPr bwMode="auto">
          <a:xfrm>
            <a:off x="8560283" y="1768414"/>
            <a:ext cx="867118" cy="664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直線單箭頭接點 108"/>
          <p:cNvCxnSpPr/>
          <p:nvPr/>
        </p:nvCxnSpPr>
        <p:spPr>
          <a:xfrm flipV="1">
            <a:off x="2761307" y="2042612"/>
            <a:ext cx="936172" cy="1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/>
          <p:cNvSpPr txBox="1"/>
          <p:nvPr/>
        </p:nvSpPr>
        <p:spPr>
          <a:xfrm flipH="1">
            <a:off x="2393883" y="2197914"/>
            <a:ext cx="152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重新採樣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Resample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5131875" y="1710083"/>
                <a:ext cx="4985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75" y="1710083"/>
                <a:ext cx="49853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單箭頭接點 111"/>
          <p:cNvCxnSpPr/>
          <p:nvPr/>
        </p:nvCxnSpPr>
        <p:spPr>
          <a:xfrm flipV="1">
            <a:off x="7151932" y="2031726"/>
            <a:ext cx="936172" cy="1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 flipH="1">
            <a:off x="6857206" y="2217031"/>
            <a:ext cx="1521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立方體 73"/>
          <p:cNvSpPr/>
          <p:nvPr/>
        </p:nvSpPr>
        <p:spPr>
          <a:xfrm>
            <a:off x="1890665" y="1685493"/>
            <a:ext cx="714238" cy="714238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立方體 74"/>
          <p:cNvSpPr/>
          <p:nvPr/>
        </p:nvSpPr>
        <p:spPr>
          <a:xfrm>
            <a:off x="3888111" y="1447343"/>
            <a:ext cx="1141200" cy="1141200"/>
          </a:xfrm>
          <a:prstGeom prst="cube">
            <a:avLst/>
          </a:prstGeom>
          <a:gradFill flip="none" rotWithShape="1">
            <a:gsLst>
              <a:gs pos="56000">
                <a:schemeClr val="tx1">
                  <a:lumMod val="50000"/>
                  <a:lumOff val="50000"/>
                </a:schemeClr>
              </a:gs>
              <a:gs pos="39542">
                <a:srgbClr val="92D050"/>
              </a:gs>
              <a:gs pos="18000">
                <a:srgbClr val="FFFF00"/>
              </a:gs>
              <a:gs pos="0">
                <a:srgbClr val="FF0000"/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t="5131" r="-824" b="6359"/>
          <a:stretch/>
        </p:blipFill>
        <p:spPr bwMode="auto">
          <a:xfrm>
            <a:off x="2008181" y="2987950"/>
            <a:ext cx="3842534" cy="2722651"/>
          </a:xfrm>
          <a:prstGeom prst="rect">
            <a:avLst/>
          </a:prstGeom>
        </p:spPr>
      </p:pic>
      <p:pic>
        <p:nvPicPr>
          <p:cNvPr id="6146" name="Picture 2" descr="Diagram of the brain's lobes: frontal, temporal, parietal and occipi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31" y="2861347"/>
            <a:ext cx="4071154" cy="305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2040913" y="6028876"/>
            <a:ext cx="7955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如右圖所示，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模型判定對腦年齡增加有貢獻的區域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包括額葉皮質與腦室。</a:t>
            </a:r>
          </a:p>
        </p:txBody>
      </p:sp>
    </p:spTree>
    <p:extLst>
      <p:ext uri="{BB962C8B-B14F-4D97-AF65-F5344CB8AC3E}">
        <p14:creationId xmlns:p14="http://schemas.microsoft.com/office/powerpoint/2010/main" val="161830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診斷流程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91" y="735529"/>
            <a:ext cx="9156986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870AF39-25A9-73AD-CF16-22642EEF477D}"/>
              </a:ext>
            </a:extLst>
          </p:cNvPr>
          <p:cNvSpPr txBox="1"/>
          <p:nvPr/>
        </p:nvSpPr>
        <p:spPr>
          <a:xfrm>
            <a:off x="7728651" y="5119286"/>
            <a:ext cx="3489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產品介紹與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DEMO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影片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78D0AB-7E6B-7625-9148-FF17E94D6920}"/>
              </a:ext>
            </a:extLst>
          </p:cNvPr>
          <p:cNvSpPr txBox="1"/>
          <p:nvPr/>
        </p:nvSpPr>
        <p:spPr>
          <a:xfrm>
            <a:off x="986070" y="5119286"/>
            <a:ext cx="3595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IEEE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投稿及作品論文連結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 descr="一張含有 樣式, 正方形, 像素, 針線 的圖片&#10;&#10;AI 產生的內容可能不正確。">
            <a:hlinkClick r:id="rId3"/>
            <a:extLst>
              <a:ext uri="{FF2B5EF4-FFF2-40B4-BE49-F238E27FC236}">
                <a16:creationId xmlns:a16="http://schemas.microsoft.com/office/drawing/2014/main" id="{E96DCBEF-CBB3-D2D9-AFE9-98FC8D1BF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0" y="1433835"/>
            <a:ext cx="3595760" cy="3595760"/>
          </a:xfrm>
          <a:prstGeom prst="rect">
            <a:avLst/>
          </a:prstGeom>
        </p:spPr>
      </p:pic>
      <p:pic>
        <p:nvPicPr>
          <p:cNvPr id="15" name="圖片 14">
            <a:hlinkClick r:id="rId2"/>
            <a:extLst>
              <a:ext uri="{FF2B5EF4-FFF2-40B4-BE49-F238E27FC236}">
                <a16:creationId xmlns:a16="http://schemas.microsoft.com/office/drawing/2014/main" id="{F3124F80-80AA-AC2E-7D57-AC7F300B0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208" y="1433835"/>
            <a:ext cx="3595760" cy="359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10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CC6C8D2-296A-7D6C-C25C-63D6E5B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58638"/>
            <a:ext cx="8742784" cy="491582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C7C42E1-D5B9-52E5-0013-FA4C4397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簡易智能狀態測驗（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0" name="圖片 9" descr="一張含有 服裝, 卡通, 足部穿著, 傢俱 的圖片">
            <a:extLst>
              <a:ext uri="{FF2B5EF4-FFF2-40B4-BE49-F238E27FC236}">
                <a16:creationId xmlns:a16="http://schemas.microsoft.com/office/drawing/2014/main" id="{8751958E-C9ED-AAD9-7718-F8B041A4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6"/>
          <a:stretch/>
        </p:blipFill>
        <p:spPr>
          <a:xfrm>
            <a:off x="-162597" y="4272473"/>
            <a:ext cx="3166462" cy="2682804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A55E1B67-F9C4-CA44-1BDF-989D0DE3D114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12" name="圖片 11">
            <a:hlinkClick r:id="rId4"/>
            <a:extLst>
              <a:ext uri="{FF2B5EF4-FFF2-40B4-BE49-F238E27FC236}">
                <a16:creationId xmlns:a16="http://schemas.microsoft.com/office/drawing/2014/main" id="{1AB94B8B-CAD4-C99F-071F-D3160F5B4D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81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ED20C0A-8D2A-2354-AFCE-1A297EBB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58638"/>
            <a:ext cx="8742784" cy="491582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C7C42E1-D5B9-52E5-0013-FA4C4397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72" y="158633"/>
            <a:ext cx="10387219" cy="69001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拍攝核磁共振影像（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2" name="圖片 11" descr="一張含有 卡通 的圖片">
            <a:extLst>
              <a:ext uri="{FF2B5EF4-FFF2-40B4-BE49-F238E27FC236}">
                <a16:creationId xmlns:a16="http://schemas.microsoft.com/office/drawing/2014/main" id="{669BBB68-771C-ED86-D8E9-FD5E85FD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8"/>
          <a:stretch/>
        </p:blipFill>
        <p:spPr>
          <a:xfrm>
            <a:off x="-162597" y="4517440"/>
            <a:ext cx="2966936" cy="234056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53A57353-2046-5B75-1B4B-0FB92F17742B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BBD595B4-D90C-4CB0-94FB-E8D80535A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4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：資訊室人員上傳受試者資料</a:t>
            </a:r>
          </a:p>
        </p:txBody>
      </p:sp>
      <p:pic>
        <p:nvPicPr>
          <p:cNvPr id="8" name="資訊室">
            <a:hlinkClick r:id="" action="ppaction://media"/>
            <a:extLst>
              <a:ext uri="{FF2B5EF4-FFF2-40B4-BE49-F238E27FC236}">
                <a16:creationId xmlns:a16="http://schemas.microsoft.com/office/drawing/2014/main" id="{BE6C21B2-EA7F-5B21-726A-62FCCE555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3920" y="1058638"/>
            <a:ext cx="8775770" cy="4936371"/>
          </a:xfrm>
          <a:prstGeom prst="rect">
            <a:avLst/>
          </a:prstGeom>
        </p:spPr>
      </p:pic>
      <p:pic>
        <p:nvPicPr>
          <p:cNvPr id="15" name="圖片 14" descr="一張含有 電腦, 傢俱, 桌, 人員 的圖片">
            <a:extLst>
              <a:ext uri="{FF2B5EF4-FFF2-40B4-BE49-F238E27FC236}">
                <a16:creationId xmlns:a16="http://schemas.microsoft.com/office/drawing/2014/main" id="{12EC5A95-D077-B15F-BE26-BEB08C038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6" y="4258867"/>
            <a:ext cx="2966935" cy="259913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71A78F2-383A-AB5E-2A1D-643F7114AFD7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6"/>
              </a:rPr>
              <a:t>影片連結</a:t>
            </a:r>
            <a:endParaRPr lang="zh-TW" altLang="en-US" sz="1200" dirty="0"/>
          </a:p>
        </p:txBody>
      </p:sp>
      <p:pic>
        <p:nvPicPr>
          <p:cNvPr id="7" name="圖片 6">
            <a:hlinkClick r:id="rId6"/>
            <a:extLst>
              <a:ext uri="{FF2B5EF4-FFF2-40B4-BE49-F238E27FC236}">
                <a16:creationId xmlns:a16="http://schemas.microsoft.com/office/drawing/2014/main" id="{05DF4BC4-A106-3E2A-40A7-D39D67DED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5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神經內科醫師診斷">
            <a:hlinkClick r:id="" action="ppaction://media"/>
            <a:extLst>
              <a:ext uri="{FF2B5EF4-FFF2-40B4-BE49-F238E27FC236}">
                <a16:creationId xmlns:a16="http://schemas.microsoft.com/office/drawing/2014/main" id="{0DA8056A-BF5F-3946-2B8B-47A1A8FCF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906" y="1058638"/>
            <a:ext cx="8742784" cy="49178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：神經內科醫師閱覽分析報告，並結合自身經驗診斷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8BC950-6865-B6BF-ADEE-58E62F0E1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7" y="4185308"/>
            <a:ext cx="2966935" cy="267269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1FD9060A-C667-5C29-30DC-58666532786F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6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6"/>
            <a:extLst>
              <a:ext uri="{FF2B5EF4-FFF2-40B4-BE49-F238E27FC236}">
                <a16:creationId xmlns:a16="http://schemas.microsoft.com/office/drawing/2014/main" id="{BBF2F10A-1BF4-8644-E44E-ADAF7981AD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72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8973F0-CE34-52BF-5C33-5EAC5BE0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6" y="1060633"/>
            <a:ext cx="8742783" cy="49158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：受試者可由院內服務機觀看經醫師檢驗的正式報告</a:t>
            </a:r>
          </a:p>
        </p:txBody>
      </p:sp>
      <p:pic>
        <p:nvPicPr>
          <p:cNvPr id="12" name="圖片 11" descr="一張含有 卡通, 玩具, 服裝, 遊樂中心 的圖片">
            <a:extLst>
              <a:ext uri="{FF2B5EF4-FFF2-40B4-BE49-F238E27FC236}">
                <a16:creationId xmlns:a16="http://schemas.microsoft.com/office/drawing/2014/main" id="{7B5084AD-18A8-EF41-17DB-925A1F4D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7" y="4099487"/>
            <a:ext cx="2966934" cy="275851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F9FF1E2-5244-3D9C-5E11-0CF3F3D953D6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4"/>
              </a:rPr>
              <a:t>影片連結</a:t>
            </a:r>
            <a:endParaRPr lang="zh-TW" altLang="en-US" sz="1200" dirty="0"/>
          </a:p>
        </p:txBody>
      </p:sp>
      <p:pic>
        <p:nvPicPr>
          <p:cNvPr id="8" name="圖片 7">
            <a:hlinkClick r:id="rId4"/>
            <a:extLst>
              <a:ext uri="{FF2B5EF4-FFF2-40B4-BE49-F238E27FC236}">
                <a16:creationId xmlns:a16="http://schemas.microsoft.com/office/drawing/2014/main" id="{70323BAD-E0A1-1C9F-EF27-442039495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25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15DAF-1815-E4B9-D264-88F9DC45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腦年齡趨勢圖之優勢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BB19C89-6CB2-9749-64E5-B2F2F15F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05" y="967100"/>
            <a:ext cx="8742781" cy="491582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64ACDB9-B164-9426-690F-CFA1A6485B10}"/>
              </a:ext>
            </a:extLst>
          </p:cNvPr>
          <p:cNvSpPr txBox="1">
            <a:spLocks/>
          </p:cNvSpPr>
          <p:nvPr/>
        </p:nvSpPr>
        <p:spPr>
          <a:xfrm>
            <a:off x="11214480" y="6204061"/>
            <a:ext cx="959765" cy="75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200" dirty="0">
                <a:hlinkClick r:id="rId3"/>
              </a:rPr>
              <a:t>影片連結</a:t>
            </a:r>
            <a:endParaRPr lang="zh-TW" altLang="en-US" sz="1200" dirty="0"/>
          </a:p>
        </p:txBody>
      </p:sp>
      <p:pic>
        <p:nvPicPr>
          <p:cNvPr id="7" name="圖片 6">
            <a:hlinkClick r:id="rId3"/>
            <a:extLst>
              <a:ext uri="{FF2B5EF4-FFF2-40B4-BE49-F238E27FC236}">
                <a16:creationId xmlns:a16="http://schemas.microsoft.com/office/drawing/2014/main" id="{89486625-99EB-3248-B9FA-FE3795D1EA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45" y="5595310"/>
            <a:ext cx="825568" cy="8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65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14531</TotalTime>
  <Words>1290</Words>
  <Application>Microsoft Office PowerPoint</Application>
  <PresentationFormat>寬螢幕</PresentationFormat>
  <Paragraphs>397</Paragraphs>
  <Slides>33</Slides>
  <Notes>2</Notes>
  <HiddenSlides>0</HiddenSlides>
  <MMClips>4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MS Mincho</vt:lpstr>
      <vt:lpstr>TimesLTStd-Roman</vt:lpstr>
      <vt:lpstr>微軟正黑體</vt:lpstr>
      <vt:lpstr>新細明體</vt:lpstr>
      <vt:lpstr>Arial</vt:lpstr>
      <vt:lpstr>Calibri</vt:lpstr>
      <vt:lpstr>Cambria</vt:lpstr>
      <vt:lpstr>Cambria Math</vt:lpstr>
      <vt:lpstr>Tahoma</vt:lpstr>
      <vt:lpstr>Times New Roman</vt:lpstr>
      <vt:lpstr>Wingdings</vt:lpstr>
      <vt:lpstr>Office 佈景主題</vt:lpstr>
      <vt:lpstr>Trajectory：基於腦年齡與失智症預測模型之長期腦部健康追蹤系統</vt:lpstr>
      <vt:lpstr>PART 1 產品使用情境</vt:lpstr>
      <vt:lpstr>使用情境圖</vt:lpstr>
      <vt:lpstr>STEP 1 ： 簡易智能狀態測驗（MMSE）</vt:lpstr>
      <vt:lpstr>STEP 2 ： 拍攝核磁共振影像（MRI）</vt:lpstr>
      <vt:lpstr>STEP 3 ：資訊室人員上傳受試者資料</vt:lpstr>
      <vt:lpstr>STEP 4 ：神經內科醫師閱覽分析報告，並結合自身經驗診斷</vt:lpstr>
      <vt:lpstr>STEP 5 ：受試者可由院內服務機觀看經醫師檢驗的正式報告</vt:lpstr>
      <vt:lpstr>腦年齡趨勢圖之優勢</vt:lpstr>
      <vt:lpstr>腦年齡趨勢圖之優勢</vt:lpstr>
      <vt:lpstr>全年齡導向目標促進健康管理</vt:lpstr>
      <vt:lpstr>全年齡導向目標促進健康管理</vt:lpstr>
      <vt:lpstr>PART 2 系統設計</vt:lpstr>
      <vt:lpstr>前端框架</vt:lpstr>
      <vt:lpstr>後端框架</vt:lpstr>
      <vt:lpstr>整體系統架構</vt:lpstr>
      <vt:lpstr>PART 3 深度學習技術</vt:lpstr>
      <vt:lpstr>前處理</vt:lpstr>
      <vt:lpstr>腦年齡預測模型-資料庫</vt:lpstr>
      <vt:lpstr>腦年齡預測模型-模型架構</vt:lpstr>
      <vt:lpstr>腦年齡預測模型-模型表現</vt:lpstr>
      <vt:lpstr>腦年齡預測模型-模型表現</vt:lpstr>
      <vt:lpstr>腦年齡預測模型-模型表現</vt:lpstr>
      <vt:lpstr>失智症分類模型-資料庫</vt:lpstr>
      <vt:lpstr>失智症分類模型-模型架構</vt:lpstr>
      <vt:lpstr>失智症分類模型-模型架構</vt:lpstr>
      <vt:lpstr>失智症分類模型-模型表現</vt:lpstr>
      <vt:lpstr>失智症分類模型-模型表現</vt:lpstr>
      <vt:lpstr>失智症分類模型-模型表現</vt:lpstr>
      <vt:lpstr>關鍵腦區標記熱圖</vt:lpstr>
      <vt:lpstr>關鍵腦區熱圖</vt:lpstr>
      <vt:lpstr>AI診斷流程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SHAO</dc:creator>
  <cp:lastModifiedBy>SHAO</cp:lastModifiedBy>
  <cp:revision>442</cp:revision>
  <dcterms:created xsi:type="dcterms:W3CDTF">2024-07-25T04:41:48Z</dcterms:created>
  <dcterms:modified xsi:type="dcterms:W3CDTF">2025-06-16T01:05:20Z</dcterms:modified>
</cp:coreProperties>
</file>